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3" r:id="rId3"/>
    <p:sldId id="274" r:id="rId4"/>
    <p:sldId id="271" r:id="rId5"/>
    <p:sldId id="275" r:id="rId6"/>
    <p:sldId id="276" r:id="rId7"/>
    <p:sldId id="27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04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899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460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1705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19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596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80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227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90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340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6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51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FE1552-3B63-9759-0F81-C2415381CA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EGYÜTTMŰKÖDŐ ZALA</a:t>
            </a:r>
            <a:br>
              <a:rPr lang="hu-HU" sz="5400" dirty="0"/>
            </a:br>
            <a:r>
              <a:rPr lang="hu-HU" sz="5400" dirty="0"/>
              <a:t>VÁRMEGYEI HUMÁN FEJLESZTÉSEK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24230F1-A8E3-C8A8-5292-421048D9C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43427"/>
          </a:xfrm>
        </p:spPr>
        <p:txBody>
          <a:bodyPr>
            <a:normAutofit/>
          </a:bodyPr>
          <a:lstStyle/>
          <a:p>
            <a:r>
              <a:rPr lang="hu-HU" sz="3100" dirty="0"/>
              <a:t>TOP Plusz 3.1.3-23 Helyi humán fejlesztések </a:t>
            </a:r>
          </a:p>
          <a:p>
            <a:endParaRPr lang="hu-HU" dirty="0"/>
          </a:p>
          <a:p>
            <a:r>
              <a:rPr lang="hu-HU" sz="2000" dirty="0"/>
              <a:t>ZALAEGERSZEG, 2026. 06. 03.</a:t>
            </a:r>
          </a:p>
        </p:txBody>
      </p:sp>
    </p:spTree>
    <p:extLst>
      <p:ext uri="{BB962C8B-B14F-4D97-AF65-F5344CB8AC3E}">
        <p14:creationId xmlns:p14="http://schemas.microsoft.com/office/powerpoint/2010/main" val="355771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6F775E-92A6-EE8D-FE16-6C5E7763AC9D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ZALAEGERSZEG, ZALAEGERSZEGI JÁRÁS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2CD3BCE-1840-E239-DA76-8DBDF6F98EE0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PROJEKT?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Zala Vármegye Önkormányzata, TOP Plusz „Helyi humán fejlesztések” program</a:t>
            </a:r>
          </a:p>
          <a:p>
            <a:pPr>
              <a:lnSpc>
                <a:spcPct val="100000"/>
              </a:lnSpc>
            </a:pPr>
            <a:r>
              <a:rPr lang="de-DE" b="1" dirty="0">
                <a:latin typeface="Aptos Display" panose="020B0004020202020204" pitchFamily="34" charset="0"/>
              </a:rPr>
              <a:t>MIT CSINÁLUNK A PROJEKT KERETÉBEN?</a:t>
            </a:r>
            <a:endParaRPr lang="hu-HU" b="1" dirty="0">
              <a:latin typeface="Aptos Display" panose="020B00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járási műhelybeszélgetések, vármegyei konferencia, képzések és tréningek, szakmai kiadványok és cikkek, ill. projektfejlesztési tanácsadás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MAI ALKALOM, HOGYAN ILLESZKEDIK A PROJEKTBE?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egy a hat járási műhelybeszélgetések közül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A VÁRMEGYE ÉS A JÁRÁS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&gt;&gt;&gt;</a:t>
            </a:r>
          </a:p>
          <a:p>
            <a:pPr marL="91440" lvl="1" indent="-9144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itchFamily="34" charset="0"/>
              <a:buChar char=" "/>
            </a:pPr>
            <a:r>
              <a:rPr lang="hu-HU" sz="2000" b="1" dirty="0">
                <a:latin typeface="Aptos Display" panose="020B0004020202020204" pitchFamily="34" charset="0"/>
              </a:rPr>
              <a:t>MIRŐL LESZ SZÓ MA?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</p:txBody>
      </p:sp>
    </p:spTree>
    <p:extLst>
      <p:ext uri="{BB962C8B-B14F-4D97-AF65-F5344CB8AC3E}">
        <p14:creationId xmlns:p14="http://schemas.microsoft.com/office/powerpoint/2010/main" val="315573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8426A-2176-A60D-0005-090CD73FA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46D981-7288-2B56-0BF6-9A9A07A3F6FC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HELYI HUMÁN FEJLESZTÉSEK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75C48D-803F-5F24-0D80-BC41315DF266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Melyek jelenleg a járás legfontosabb társadalmi problémái és kihívásai az esélyegyenlőségi célcsoport, különösen a hátrányos helyzetű csoportok szempontjából?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hiányosságok, nehézségek vagy együttműködési problémák tapasztalhatók a helyi humán szolgáltatások működésében?</a:t>
            </a:r>
          </a:p>
          <a:p>
            <a:pPr lvl="1"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jól működő helyi együttműködések, kezdeményezések vagy jó gyakorlatok segítik jelenleg a helyi közösségeket és az esélyegyenlőségi célcsoportokat?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fejlesztésekre, együttműködésekre vagy új programokra lenne leginkább szükség a járásban a társadalmi felzárkózás és az életminőség javítása érdekében?</a:t>
            </a:r>
          </a:p>
        </p:txBody>
      </p:sp>
    </p:spTree>
    <p:extLst>
      <p:ext uri="{BB962C8B-B14F-4D97-AF65-F5344CB8AC3E}">
        <p14:creationId xmlns:p14="http://schemas.microsoft.com/office/powerpoint/2010/main" val="3587372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8C81E-6231-4511-40BB-E51150A41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8ECF07C9-CB9B-1EF8-F927-9125D28DF5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3505"/>
            <a:ext cx="7267397" cy="5138928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9D1038DC-05FF-93C2-7181-1BA49787A5D4}"/>
              </a:ext>
            </a:extLst>
          </p:cNvPr>
          <p:cNvSpPr txBox="1"/>
          <p:nvPr/>
        </p:nvSpPr>
        <p:spPr>
          <a:xfrm>
            <a:off x="7342632" y="310896"/>
            <a:ext cx="470916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Zala vármegye néhány sajátossága</a:t>
            </a:r>
          </a:p>
          <a:p>
            <a:endParaRPr lang="hu-HU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Periférikus helyzet, de potenciálisan jó (ám hiányos) határon átnyúló kapcsolatok;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Természeti erőforrásokban kiemelkedően gazdag – Balaton, Kis-Balaton, Mura, erdők, termálvizek;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Demográfiai kihívások: elöregedés, népességcsökkenés;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Gazdasági fejlettsége 13. a vármegyék között, relatív visszaesés jellemzi (az egy főre eső GDP-értéke az országos átlag 94%-</a:t>
            </a:r>
            <a:r>
              <a:rPr lang="hu-HU" dirty="0" err="1"/>
              <a:t>ról</a:t>
            </a:r>
            <a:r>
              <a:rPr lang="hu-HU" dirty="0"/>
              <a:t> (2003) 68%-</a:t>
            </a:r>
            <a:r>
              <a:rPr lang="hu-HU" dirty="0" err="1"/>
              <a:t>ra</a:t>
            </a:r>
            <a:r>
              <a:rPr lang="hu-HU" dirty="0"/>
              <a:t> (2024) csökkent);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Idegenforgalom kiemelkedő: különösen Hévíz, Zalakaros, Balaton-part;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Ausztria gazdasági dinamizáló és elszívó ereje;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Elérhetőségi és élhetőségi problémák a vármegye északi és nyugati felén;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Elaprózott településszerkezet, központhiányos térségek.</a:t>
            </a:r>
          </a:p>
        </p:txBody>
      </p:sp>
    </p:spTree>
    <p:extLst>
      <p:ext uri="{BB962C8B-B14F-4D97-AF65-F5344CB8AC3E}">
        <p14:creationId xmlns:p14="http://schemas.microsoft.com/office/powerpoint/2010/main" val="2641397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A5C30-EADA-EC48-610D-39F1B20B4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70E700A-7169-3ABB-ED01-0004E5601600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GONDOLATINDÍTÓ – ZALAEGERSZEGI JÁRÁS ÁLLAPOTKÉP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9229E4-BBAB-979D-1C6E-E07B08D9AF0F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3E3E7B5A-72FC-45FE-2C33-B9CA39BDF5C0}"/>
              </a:ext>
            </a:extLst>
          </p:cNvPr>
          <p:cNvSpPr txBox="1"/>
          <p:nvPr/>
        </p:nvSpPr>
        <p:spPr>
          <a:xfrm>
            <a:off x="6976872" y="1027521"/>
            <a:ext cx="492861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Zala legnagyobb, legnépesebb járása;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Zalaegerszeg kiemelkedő jelentőségű, egyébként számos aprófalu és kistelepülés alkotja;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Relatíve kedvező életminőség (de az megyeszékhelyeket tartalmazó járások között nem kiemelkedő);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Munkaerő képzettsége kedvező, beingázás a megyeszékhelyre;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Zala legfőbb gazdasági központja, vegyes gazdasági profillal;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Gazdag természeti értékekben (magas erdősültség);</a:t>
            </a:r>
          </a:p>
        </p:txBody>
      </p:sp>
      <p:pic>
        <p:nvPicPr>
          <p:cNvPr id="6" name="table">
            <a:extLst>
              <a:ext uri="{FF2B5EF4-FFF2-40B4-BE49-F238E27FC236}">
                <a16:creationId xmlns:a16="http://schemas.microsoft.com/office/drawing/2014/main" id="{EAE9FAFD-EDE5-48FC-87DB-9BE2A3744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4" y="541131"/>
            <a:ext cx="6465619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884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CC453-EAAD-44FA-FD1C-CAD295B21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CF5B51-1A0C-3AF7-4A1F-FED909E2D55E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GONDOLATINDÍTÓ – ZALAEGERSZEGI JÁRÁS ÁLLAPOTKÉP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503591B-3EDE-01EF-63FA-13444814C98D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EEBCDF44-9A47-B5C9-0E74-9F568F9FAFDB}"/>
              </a:ext>
            </a:extLst>
          </p:cNvPr>
          <p:cNvSpPr txBox="1"/>
          <p:nvPr/>
        </p:nvSpPr>
        <p:spPr>
          <a:xfrm>
            <a:off x="6976872" y="541131"/>
            <a:ext cx="492861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Funkcionális ellátottság, infrastruktúra terén: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Zalaegerszeg megyei központ – hasonló más megyeszékhelyekhez;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Lényegében minden dimenzió mentén tipikus megyeszékhely (kórház, minimális egyetemi képzés, kereskedelem, szórakozás stb.);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A járás többi települése jellemzően funkcióhiányos (Zalalövő, Pacsa, Bak – lokális központok), így bizonyos alapellátások elérése nehézkes;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Közlekedési kapcsolatok hiányosak;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Infrastrukturális ellátottság döntően kielégítő (város-vidék különbség).</a:t>
            </a:r>
          </a:p>
        </p:txBody>
      </p:sp>
      <p:pic>
        <p:nvPicPr>
          <p:cNvPr id="4" name="table">
            <a:extLst>
              <a:ext uri="{FF2B5EF4-FFF2-40B4-BE49-F238E27FC236}">
                <a16:creationId xmlns:a16="http://schemas.microsoft.com/office/drawing/2014/main" id="{76B93F64-60BB-D317-48BA-24D28EA6B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99" y="1336205"/>
            <a:ext cx="6176211" cy="403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829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167BE-D21B-CE29-AD94-B05739896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5C05D0-897F-B562-2563-A160746613D4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13008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dirty="0">
                <a:latin typeface="Aptos Display" panose="020B0004020202020204" pitchFamily="34" charset="0"/>
              </a:rPr>
              <a:t>GONDOLATINDÍTÓ – ÉREZHETŐ-E ELMOZDULÁS A MEGYEI TERÜLETFEJLESZTÉSI PROGRAMBAN (2020) FELTÁRT TÁRSADALMI-GAZDASÁGI PROBLÉMÁK TERÉN?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2FE4BD-875C-D313-533C-236EBBCE2C4B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0F3C9D13-6772-7E7E-CD74-49EF116BCF88}"/>
              </a:ext>
            </a:extLst>
          </p:cNvPr>
          <p:cNvSpPr txBox="1"/>
          <p:nvPr/>
        </p:nvSpPr>
        <p:spPr>
          <a:xfrm>
            <a:off x="294132" y="1649313"/>
            <a:ext cx="116037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Belső perifériák, falusi </a:t>
            </a:r>
            <a:r>
              <a:rPr lang="hu-HU" sz="2400" dirty="0" err="1"/>
              <a:t>szegregátumok</a:t>
            </a:r>
            <a:r>
              <a:rPr lang="hu-HU" sz="2400" dirty="0"/>
              <a:t> alakultak ki a megyében, ahol jelentős a társadalmi depresszió, az elszegényedő társadalmi csoportok jelenléte;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Elvándorló aktív korú népesség, fiatalok elvándorlása;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Közlekedési nehézségek;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Funkcióhiányos kistelepülési körzetek – aprófalvas településszerkezet ami befolyásolja az egyes közszolgáltatásokhoz való hozzáférés lehetőségét, így a szociális ellátás, a szakképzés, valamint a kulturális és közösségi programok, szolgáltatások elérhetőségét is;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A foglalkoztatásban magas arányú a betanított és segédmunka;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 err="1"/>
              <a:t>Alacsonyak</a:t>
            </a:r>
            <a:r>
              <a:rPr lang="hu-HU" sz="2400" dirty="0"/>
              <a:t> a fizetések, rugalmatlan munkaerőpiac (kevés atipikus foglalkoztatás, közlekedési nehézségek, stb.);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Alacsony innovációs potenciállal (és tőkeerővel) rendelkező </a:t>
            </a:r>
            <a:r>
              <a:rPr lang="hu-HU" sz="2400" dirty="0" err="1"/>
              <a:t>mikro</a:t>
            </a:r>
            <a:r>
              <a:rPr lang="hu-HU" sz="2400" dirty="0"/>
              <a:t>- és kisvállalkozásokra támaszkodó megyei gazdaság.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2545085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385</TotalTime>
  <Words>579</Words>
  <Application>Microsoft Office PowerPoint</Application>
  <PresentationFormat>Szélesvásznú</PresentationFormat>
  <Paragraphs>56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2" baseType="lpstr">
      <vt:lpstr>Aptos Display</vt:lpstr>
      <vt:lpstr>Calibri</vt:lpstr>
      <vt:lpstr>Calibri Light</vt:lpstr>
      <vt:lpstr>Courier New</vt:lpstr>
      <vt:lpstr>Retrospect</vt:lpstr>
      <vt:lpstr>EGYÜTTMŰKÖDŐ ZALA VÁRMEGYEI HUMÁN FEJLESZTÉSEK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Varga Diána</cp:lastModifiedBy>
  <cp:revision>21</cp:revision>
  <dcterms:created xsi:type="dcterms:W3CDTF">2026-05-27T13:12:11Z</dcterms:created>
  <dcterms:modified xsi:type="dcterms:W3CDTF">2026-06-08T12:32:28Z</dcterms:modified>
</cp:coreProperties>
</file>