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3" r:id="rId3"/>
    <p:sldId id="271" r:id="rId4"/>
    <p:sldId id="274" r:id="rId5"/>
    <p:sldId id="275" r:id="rId6"/>
    <p:sldId id="272" r:id="rId7"/>
    <p:sldId id="276" r:id="rId8"/>
    <p:sldId id="277" r:id="rId9"/>
    <p:sldId id="27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045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8999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4603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51705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196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5962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5800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2227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9904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CA862A2-FA91-4435-9766-14F3709B763B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3408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65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CA862A2-FA91-4435-9766-14F3709B763B}" type="datetimeFigureOut">
              <a:rPr lang="hu-HU" smtClean="0"/>
              <a:t>2026. 06. 22.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515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FFE1552-3B63-9759-0F81-C2415381CA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sz="5400" dirty="0"/>
              <a:t>EGYÜTTMŰKÖDŐ ZALA</a:t>
            </a:r>
            <a:br>
              <a:rPr lang="hu-HU" sz="5400" dirty="0"/>
            </a:br>
            <a:r>
              <a:rPr lang="hu-HU" sz="5400" dirty="0"/>
              <a:t>VÁRMEGYEI HUMÁN FEJLESZTÉSEK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24230F1-A8E3-C8A8-5292-421048D9CD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643427"/>
          </a:xfrm>
        </p:spPr>
        <p:txBody>
          <a:bodyPr>
            <a:normAutofit/>
          </a:bodyPr>
          <a:lstStyle/>
          <a:p>
            <a:r>
              <a:rPr lang="hu-HU" sz="3100" dirty="0"/>
              <a:t>TOP Plusz 3.1.3-23 Helyi humán fejlesztések </a:t>
            </a:r>
          </a:p>
          <a:p>
            <a:endParaRPr lang="hu-HU" dirty="0"/>
          </a:p>
          <a:p>
            <a:r>
              <a:rPr lang="hu-HU" sz="2000" dirty="0"/>
              <a:t>NAGYKANIZSA, 2026. 06. 02.</a:t>
            </a:r>
          </a:p>
        </p:txBody>
      </p:sp>
    </p:spTree>
    <p:extLst>
      <p:ext uri="{BB962C8B-B14F-4D97-AF65-F5344CB8AC3E}">
        <p14:creationId xmlns:p14="http://schemas.microsoft.com/office/powerpoint/2010/main" val="3557714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26F775E-92A6-EE8D-FE16-6C5E7763AC9D}"/>
              </a:ext>
            </a:extLst>
          </p:cNvPr>
          <p:cNvSpPr txBox="1">
            <a:spLocks/>
          </p:cNvSpPr>
          <p:nvPr/>
        </p:nvSpPr>
        <p:spPr>
          <a:xfrm>
            <a:off x="206085" y="217024"/>
            <a:ext cx="9982985" cy="64821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b="1" dirty="0">
                <a:latin typeface="Aptos Display" panose="020B0004020202020204" pitchFamily="34" charset="0"/>
              </a:rPr>
              <a:t>NAGYKANIZSA, NAGYKANIZSAI JÁRÁS</a:t>
            </a:r>
            <a:endParaRPr lang="hu-HU" sz="3200" dirty="0">
              <a:latin typeface="Aptos Display" panose="020B00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2CD3BCE-1840-E239-DA76-8DBDF6F98EE0}"/>
              </a:ext>
            </a:extLst>
          </p:cNvPr>
          <p:cNvSpPr txBox="1">
            <a:spLocks/>
          </p:cNvSpPr>
          <p:nvPr/>
        </p:nvSpPr>
        <p:spPr>
          <a:xfrm>
            <a:off x="377199" y="1027521"/>
            <a:ext cx="10842975" cy="5166801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hu-HU" b="1" dirty="0">
                <a:latin typeface="Aptos Display" panose="020B0004020202020204" pitchFamily="34" charset="0"/>
              </a:rPr>
              <a:t>MI EZ A PROJEKT?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Zala Vármegye Önkormányzata, TOP Plusz „Helyi humán fejlesztések” program</a:t>
            </a:r>
          </a:p>
          <a:p>
            <a:pPr>
              <a:lnSpc>
                <a:spcPct val="100000"/>
              </a:lnSpc>
            </a:pPr>
            <a:r>
              <a:rPr lang="de-DE" b="1" dirty="0">
                <a:latin typeface="Aptos Display" panose="020B0004020202020204" pitchFamily="34" charset="0"/>
              </a:rPr>
              <a:t>MIT CSINÁLUNK A PROJEKT KERETÉBEN?</a:t>
            </a:r>
            <a:endParaRPr lang="hu-HU" b="1" dirty="0">
              <a:latin typeface="Aptos Display" panose="020B0004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járási műhelybeszélgetések, vármegyei konferencia, képzések és tréningek, szakmai kiadványok és cikkek, ill. projektfejlesztési tanácsadás</a:t>
            </a:r>
          </a:p>
          <a:p>
            <a:pPr>
              <a:lnSpc>
                <a:spcPct val="100000"/>
              </a:lnSpc>
            </a:pPr>
            <a:r>
              <a:rPr lang="hu-HU" b="1" dirty="0">
                <a:latin typeface="Aptos Display" panose="020B0004020202020204" pitchFamily="34" charset="0"/>
              </a:rPr>
              <a:t>MI EZ A MAI ALKALOM, HOGYAN ILLESZKEDIK A PROJEKTBE?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egy a hat járási műhelybeszélgetések közül</a:t>
            </a:r>
          </a:p>
          <a:p>
            <a:pPr>
              <a:lnSpc>
                <a:spcPct val="100000"/>
              </a:lnSpc>
            </a:pPr>
            <a:r>
              <a:rPr lang="hu-HU" b="1" dirty="0">
                <a:latin typeface="Aptos Display" panose="020B0004020202020204" pitchFamily="34" charset="0"/>
              </a:rPr>
              <a:t>A VÁRMEGYE ÉS A JÁRÁS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&gt;&gt;&gt;</a:t>
            </a:r>
          </a:p>
          <a:p>
            <a:pPr marL="91440" lvl="1" indent="-9144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itchFamily="34" charset="0"/>
              <a:buChar char=" "/>
            </a:pPr>
            <a:r>
              <a:rPr lang="hu-HU" sz="2000" b="1" dirty="0">
                <a:latin typeface="Aptos Display" panose="020B0004020202020204" pitchFamily="34" charset="0"/>
              </a:rPr>
              <a:t>MIRŐL LESZ SZÓ MA?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I. témakör: Helyi problémák, célcsoporti tapasztalatok, ellátási nehézségek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II. témakör: Együttműködések, jó gyakorlatok, fejlesztési lehetőségek</a:t>
            </a:r>
          </a:p>
        </p:txBody>
      </p:sp>
    </p:spTree>
    <p:extLst>
      <p:ext uri="{BB962C8B-B14F-4D97-AF65-F5344CB8AC3E}">
        <p14:creationId xmlns:p14="http://schemas.microsoft.com/office/powerpoint/2010/main" val="3155730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8C81E-6231-4511-40BB-E51150A41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8ECF07C9-CB9B-1EF8-F927-9125D28DF5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809" y="74283"/>
            <a:ext cx="9488382" cy="670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397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8426A-2176-A60D-0005-090CD73FA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D46D981-7288-2B56-0BF6-9A9A07A3F6FC}"/>
              </a:ext>
            </a:extLst>
          </p:cNvPr>
          <p:cNvSpPr txBox="1">
            <a:spLocks/>
          </p:cNvSpPr>
          <p:nvPr/>
        </p:nvSpPr>
        <p:spPr>
          <a:xfrm>
            <a:off x="206085" y="217024"/>
            <a:ext cx="9982985" cy="64821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b="1" dirty="0">
                <a:latin typeface="Aptos Display" panose="020B0004020202020204" pitchFamily="34" charset="0"/>
              </a:rPr>
              <a:t>HELYI HUMÁN FEJLESZTÉSEK</a:t>
            </a:r>
            <a:endParaRPr lang="hu-HU" sz="3200" dirty="0">
              <a:latin typeface="Aptos Display" panose="020B00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775C48D-803F-5F24-0D80-BC41315DF266}"/>
              </a:ext>
            </a:extLst>
          </p:cNvPr>
          <p:cNvSpPr txBox="1">
            <a:spLocks/>
          </p:cNvSpPr>
          <p:nvPr/>
        </p:nvSpPr>
        <p:spPr>
          <a:xfrm>
            <a:off x="377199" y="1027521"/>
            <a:ext cx="10842975" cy="5166801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hu-HU" sz="2400" b="1" dirty="0">
                <a:latin typeface="Aptos Display" panose="020B0004020202020204" pitchFamily="34" charset="0"/>
              </a:rPr>
              <a:t>I. TÉMAKÖR: HELYI PROBLÉMÁK, CÉLCSOPORTI TAPASZTALATOK, ELLÁTÁSI NEHÉZSÉGEK</a:t>
            </a: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ptos Display" panose="020B0004020202020204" pitchFamily="34" charset="0"/>
              </a:rPr>
              <a:t>Melyek jelenleg a járás legfontosabb társadalmi problémái és kihívásai, különösen a hátrányos helyzetű csoportok szempontjából?</a:t>
            </a: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ptos Display" panose="020B0004020202020204" pitchFamily="34" charset="0"/>
              </a:rPr>
              <a:t>Milyen hiányosságok, nehézségek vagy együttműködési problémák tapasztalhatók a helyi humán szolgáltatások működésében?</a:t>
            </a:r>
          </a:p>
          <a:p>
            <a:pPr lvl="1">
              <a:lnSpc>
                <a:spcPct val="100000"/>
              </a:lnSpc>
            </a:pPr>
            <a:endParaRPr lang="hu-HU" sz="2000" dirty="0">
              <a:latin typeface="Aptos Display" panose="020B00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hu-HU" sz="2400" b="1" dirty="0">
                <a:latin typeface="Aptos Display" panose="020B0004020202020204" pitchFamily="34" charset="0"/>
              </a:rPr>
              <a:t>II. TÉMAKÖR: EGYÜTTMŰKÖDÉSEK, JÓ GYAKORLATOK, FEJLESZTÉSI LEHETŐSÉGEK</a:t>
            </a: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ptos Display" panose="020B0004020202020204" pitchFamily="34" charset="0"/>
              </a:rPr>
              <a:t>Milyen jól működő helyi együttműködések, kezdeményezések vagy jó gyakorlatok segítik jelenleg a helyi közösségeket és a hátrányos helyzetű csoportokat?</a:t>
            </a: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ptos Display" panose="020B0004020202020204" pitchFamily="34" charset="0"/>
              </a:rPr>
              <a:t>Milyen fejlesztésekre, együttműködésekre vagy új programokra lenne leginkább szükség a járásban a társadalmi felzárkózás és az életminőség javítása érdekében?</a:t>
            </a:r>
          </a:p>
        </p:txBody>
      </p:sp>
    </p:spTree>
    <p:extLst>
      <p:ext uri="{BB962C8B-B14F-4D97-AF65-F5344CB8AC3E}">
        <p14:creationId xmlns:p14="http://schemas.microsoft.com/office/powerpoint/2010/main" val="3587372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0687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58EF0-3357-A2EB-4470-59323E0F2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A13171F-4098-DF15-77FB-26E8C0A1F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0117"/>
          </a:xfrm>
        </p:spPr>
        <p:txBody>
          <a:bodyPr/>
          <a:lstStyle/>
          <a:p>
            <a:r>
              <a:rPr lang="hu-HU" b="1" dirty="0"/>
              <a:t>Zala vármegye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1F12F47-0FDD-7F7B-057D-C075EDE34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726" y="1426195"/>
            <a:ext cx="6657474" cy="5145338"/>
          </a:xfrm>
        </p:spPr>
        <p:txBody>
          <a:bodyPr>
            <a:normAutofit/>
          </a:bodyPr>
          <a:lstStyle/>
          <a:p>
            <a:r>
              <a:rPr lang="hu-HU" dirty="0"/>
              <a:t>Periférikus helyzet, de potenciálisan jó (ám hiányos) határon átnyúló kapcsolatok</a:t>
            </a:r>
          </a:p>
          <a:p>
            <a:r>
              <a:rPr lang="hu-HU" dirty="0"/>
              <a:t>Természeti erőforrásokban kiemelkedően gazdag – Balaton, Kis-Balaton, erdők, termálvizek</a:t>
            </a:r>
          </a:p>
          <a:p>
            <a:r>
              <a:rPr lang="hu-HU" dirty="0"/>
              <a:t>Demográfiai kihívások: elöregedés, népességcsökkenés</a:t>
            </a:r>
          </a:p>
          <a:p>
            <a:r>
              <a:rPr lang="hu-HU" dirty="0"/>
              <a:t>Gazdasági fejlettsége 13. a megyék között, relatív visszaesés jellemzi (az egy főre eső GDP-értéke az országos átlag 94%-</a:t>
            </a:r>
            <a:r>
              <a:rPr lang="hu-HU" dirty="0" err="1"/>
              <a:t>ról</a:t>
            </a:r>
            <a:r>
              <a:rPr lang="hu-HU" dirty="0"/>
              <a:t> (2003) 68%-</a:t>
            </a:r>
            <a:r>
              <a:rPr lang="hu-HU" dirty="0" err="1"/>
              <a:t>ra</a:t>
            </a:r>
            <a:r>
              <a:rPr lang="hu-HU" dirty="0"/>
              <a:t> (2024))</a:t>
            </a:r>
          </a:p>
          <a:p>
            <a:r>
              <a:rPr lang="hu-HU" dirty="0"/>
              <a:t>Idegenforgalom kiemelkedő: Hévíz, Zalakaros, Balaton-part</a:t>
            </a:r>
          </a:p>
          <a:p>
            <a:r>
              <a:rPr lang="hu-HU" dirty="0"/>
              <a:t>Ausztria gazdasági dinamizáló és elszívó ereje</a:t>
            </a:r>
          </a:p>
          <a:p>
            <a:r>
              <a:rPr lang="hu-HU" dirty="0"/>
              <a:t>Elérhetőségi és élhetőségi problémák a megye északi és nyugati felén</a:t>
            </a:r>
          </a:p>
          <a:p>
            <a:r>
              <a:rPr lang="hu-HU" dirty="0"/>
              <a:t>Elaprózott településszerkezet, központhiányos térségek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22F9F633-5AD3-35CA-1DC7-11377EAD7D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346" y="3603750"/>
            <a:ext cx="4386591" cy="310185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F459D12B-7243-B5BC-33F1-E85C8B035F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346" y="365125"/>
            <a:ext cx="4386592" cy="310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657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17609-FA96-1B3A-9A42-1F532AA63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6137D3C-AB8E-C92A-8A37-74434FB02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291" y="137437"/>
            <a:ext cx="10515600" cy="1024952"/>
          </a:xfrm>
        </p:spPr>
        <p:txBody>
          <a:bodyPr>
            <a:normAutofit/>
          </a:bodyPr>
          <a:lstStyle/>
          <a:p>
            <a:r>
              <a:rPr lang="hu-HU" sz="3200" b="1" dirty="0"/>
              <a:t>Nagykanizsai járás</a:t>
            </a:r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BC15D7B6-5909-BFAF-11E1-BB0512B38226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234291" y="1038501"/>
          <a:ext cx="6465619" cy="57607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815731">
                  <a:extLst>
                    <a:ext uri="{9D8B030D-6E8A-4147-A177-3AD203B41FA5}">
                      <a16:colId xmlns:a16="http://schemas.microsoft.com/office/drawing/2014/main" val="2633185037"/>
                    </a:ext>
                  </a:extLst>
                </a:gridCol>
                <a:gridCol w="1649888">
                  <a:extLst>
                    <a:ext uri="{9D8B030D-6E8A-4147-A177-3AD203B41FA5}">
                      <a16:colId xmlns:a16="http://schemas.microsoft.com/office/drawing/2014/main" val="3378546737"/>
                    </a:ext>
                  </a:extLst>
                </a:gridCol>
              </a:tblGrid>
              <a:tr h="303055">
                <a:tc>
                  <a:txBody>
                    <a:bodyPr/>
                    <a:lstStyle/>
                    <a:p>
                      <a:r>
                        <a:rPr lang="hu-HU" b="1" dirty="0"/>
                        <a:t>Indikátor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b="1" dirty="0"/>
                        <a:t>Érték (sorrend)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56765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hu-HU" dirty="0"/>
                        <a:t>Népességszám (fő, 2024)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69.152 (31.)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734074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hu-HU" dirty="0"/>
                        <a:t>Terület (km2, 2024)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908 (13.)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4051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Népsűrűség (fő/km2, 2024)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76,2 (67.)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53463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Vándorlási ráta (‰, 2022-2024)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-1,54 (95.)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21397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Várható élettartam (év, 2020-2022 átlag)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75,9 (25.)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7575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Átlagosan elvégzett osztályszám, tanulmányokkal töltött idő (év, 2022)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10,8 (56.)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22307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hu-HU" dirty="0"/>
                        <a:t>1000 lakosra jutó regisztrált bűncselekmények száma (db, 2020-2022)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11,6 (43.)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16977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hu-HU" dirty="0"/>
                        <a:t>180 napon túli nyilvántartott álláskeresők aránya (%, 2024)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2,59 (100.)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316941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hu-HU" dirty="0"/>
                        <a:t>A térségben dolgozó foglalkoztatottak, az ott élő foglalkoztatottak arányban (%, 2022)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95,3 (34.)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296133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hu-HU" dirty="0"/>
                        <a:t>Használt lakások lakásár indexe (a helyi jövedelem arányában, 2021-2023)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4,4 (113.)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130037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hu-HU" dirty="0"/>
                        <a:t>Fával-vízzel borított területek aránya (%, 2022)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36,9 (36.)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3430409"/>
                  </a:ext>
                </a:extLst>
              </a:tr>
            </a:tbl>
          </a:graphicData>
        </a:graphic>
      </p:graphicFrame>
      <p:sp>
        <p:nvSpPr>
          <p:cNvPr id="5" name="Tartalom helye 4">
            <a:extLst>
              <a:ext uri="{FF2B5EF4-FFF2-40B4-BE49-F238E27FC236}">
                <a16:creationId xmlns:a16="http://schemas.microsoft.com/office/drawing/2014/main" id="{C7653CFF-8F65-9A66-8E1B-DC7DFB416F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12077" y="996356"/>
            <a:ext cx="4728798" cy="5577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/>
              <a:t>Főbb jellemzők</a:t>
            </a:r>
          </a:p>
          <a:p>
            <a:r>
              <a:rPr lang="hu-HU" dirty="0"/>
              <a:t>Relatíve nagy területű járás, népességének jelentős részét Nagykanizsa adja</a:t>
            </a:r>
          </a:p>
          <a:p>
            <a:r>
              <a:rPr lang="hu-HU" dirty="0"/>
              <a:t>Életminősége relatíve jó: várható élettartam, bűnözés kedvező</a:t>
            </a:r>
          </a:p>
          <a:p>
            <a:r>
              <a:rPr lang="hu-HU" dirty="0"/>
              <a:t>Nagykanizsa gazdasága relatíve erős, Zalaegerszeg után a 2. a megyében DE Munkaerő közepesen képzett, nem kimagasló, de jelenlévő munkanélküliség</a:t>
            </a:r>
          </a:p>
          <a:p>
            <a:r>
              <a:rPr lang="hu-HU" dirty="0"/>
              <a:t>Elvándorlás és magas lakásárak jellemzők</a:t>
            </a:r>
          </a:p>
          <a:p>
            <a:r>
              <a:rPr lang="hu-HU" dirty="0"/>
              <a:t>Természeti értékekben gazdag: Zalakaros, Kis-Balaton </a:t>
            </a:r>
            <a:r>
              <a:rPr lang="hu-HU" dirty="0">
                <a:sym typeface="Wingdings" panose="05000000000000000000" pitchFamily="2" charset="2"/>
              </a:rPr>
              <a:t></a:t>
            </a:r>
            <a:r>
              <a:rPr lang="hu-HU" dirty="0"/>
              <a:t> turisztikai potenciál</a:t>
            </a:r>
          </a:p>
        </p:txBody>
      </p:sp>
    </p:spTree>
    <p:extLst>
      <p:ext uri="{BB962C8B-B14F-4D97-AF65-F5344CB8AC3E}">
        <p14:creationId xmlns:p14="http://schemas.microsoft.com/office/powerpoint/2010/main" val="440037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5B1BC-E7D5-80C6-5189-A1793F198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1">
            <a:extLst>
              <a:ext uri="{FF2B5EF4-FFF2-40B4-BE49-F238E27FC236}">
                <a16:creationId xmlns:a16="http://schemas.microsoft.com/office/drawing/2014/main" id="{75C74467-C038-509B-E900-E0D04534F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291" y="58779"/>
            <a:ext cx="10515600" cy="1024952"/>
          </a:xfrm>
        </p:spPr>
        <p:txBody>
          <a:bodyPr>
            <a:normAutofit/>
          </a:bodyPr>
          <a:lstStyle/>
          <a:p>
            <a:r>
              <a:rPr lang="hu-HU" sz="3200" b="1" dirty="0"/>
              <a:t>Nagykanizsai járás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B46ED49-3E61-A417-A7AD-36057E47B71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graphicFrame>
        <p:nvGraphicFramePr>
          <p:cNvPr id="6" name="Tartalom helye 3">
            <a:extLst>
              <a:ext uri="{FF2B5EF4-FFF2-40B4-BE49-F238E27FC236}">
                <a16:creationId xmlns:a16="http://schemas.microsoft.com/office/drawing/2014/main" id="{3878562A-F356-E73B-9FDD-EBB740DD47EA}"/>
              </a:ext>
            </a:extLst>
          </p:cNvPr>
          <p:cNvGraphicFramePr>
            <a:graphicFrameLocks/>
          </p:cNvGraphicFramePr>
          <p:nvPr/>
        </p:nvGraphicFramePr>
        <p:xfrm>
          <a:off x="208547" y="1152556"/>
          <a:ext cx="6015790" cy="403928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379495">
                  <a:extLst>
                    <a:ext uri="{9D8B030D-6E8A-4147-A177-3AD203B41FA5}">
                      <a16:colId xmlns:a16="http://schemas.microsoft.com/office/drawing/2014/main" val="2633185037"/>
                    </a:ext>
                  </a:extLst>
                </a:gridCol>
                <a:gridCol w="1636295">
                  <a:extLst>
                    <a:ext uri="{9D8B030D-6E8A-4147-A177-3AD203B41FA5}">
                      <a16:colId xmlns:a16="http://schemas.microsoft.com/office/drawing/2014/main" val="3378546737"/>
                    </a:ext>
                  </a:extLst>
                </a:gridCol>
              </a:tblGrid>
              <a:tr h="473125">
                <a:tc>
                  <a:txBody>
                    <a:bodyPr/>
                    <a:lstStyle/>
                    <a:p>
                      <a:r>
                        <a:rPr lang="hu-HU" b="1" dirty="0"/>
                        <a:t>Indikátor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b="1" dirty="0"/>
                        <a:t>Érték (sorrend)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56765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hu-HU" dirty="0"/>
                        <a:t>Járásszékhely funkcionális szerepköre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Középváros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734074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hu-HU" dirty="0"/>
                        <a:t>Helyettesítésben betöltött praxisok aránya (%, 2024)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17,4 (81.)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4051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Leggyorsabban elérhető, aktív ellátást nyújtó kórház átlagos elérési ideje (perc, 2022)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8,0 (27.)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21397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Bölcsődék férőhelyeinek száma a 0-2 évesek arányában (%, 2024)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28,6 (29.)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7575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Leggyorsabban elérhető gimnázium átlagos elérési ideje (perc, 2022)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7,9 (110.)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22307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hu-HU" dirty="0"/>
                        <a:t>A legközelebbi gyorsforgalmi lehajtó átlagos elérési ideje közúton (perc, 2022)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5,3 (39.)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169772"/>
                  </a:ext>
                </a:extLst>
              </a:tr>
            </a:tbl>
          </a:graphicData>
        </a:graphic>
      </p:graphicFrame>
      <p:sp>
        <p:nvSpPr>
          <p:cNvPr id="2" name="Tartalom helye 4">
            <a:extLst>
              <a:ext uri="{FF2B5EF4-FFF2-40B4-BE49-F238E27FC236}">
                <a16:creationId xmlns:a16="http://schemas.microsoft.com/office/drawing/2014/main" id="{77E75601-3B87-D9CD-70BA-5445B54E3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40130" y="1083731"/>
            <a:ext cx="5517580" cy="50932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/>
              <a:t>Funkcionális ellátottság, infrastruktúra</a:t>
            </a:r>
          </a:p>
          <a:p>
            <a:r>
              <a:rPr lang="hu-HU" dirty="0"/>
              <a:t>Nagykanizsa középvárosi szintűfunkcionális központ – hasonló más MJV-okhoz</a:t>
            </a:r>
          </a:p>
          <a:p>
            <a:r>
              <a:rPr lang="hu-HU" dirty="0"/>
              <a:t>Szociális és kiskereskedelmi ellátása kiemelkedő</a:t>
            </a:r>
          </a:p>
          <a:p>
            <a:r>
              <a:rPr lang="hu-HU" dirty="0"/>
              <a:t>Egészségügyi és bölcsődei ellátás jó</a:t>
            </a:r>
          </a:p>
          <a:p>
            <a:r>
              <a:rPr lang="hu-HU" dirty="0"/>
              <a:t>Oktatás nem kiemelkedő, egyes kistelepülésekről nehezen elérhető</a:t>
            </a:r>
          </a:p>
          <a:p>
            <a:r>
              <a:rPr lang="hu-HU" dirty="0"/>
              <a:t>Kiemelkedően jó közlekedési kapcsolatok – M7, vasút</a:t>
            </a:r>
          </a:p>
          <a:p>
            <a:r>
              <a:rPr lang="hu-HU" dirty="0"/>
              <a:t>Infrastrukturális ellátottság döntően kielégítő</a:t>
            </a:r>
          </a:p>
        </p:txBody>
      </p:sp>
    </p:spTree>
    <p:extLst>
      <p:ext uri="{BB962C8B-B14F-4D97-AF65-F5344CB8AC3E}">
        <p14:creationId xmlns:p14="http://schemas.microsoft.com/office/powerpoint/2010/main" val="634982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16A42-ECBE-5863-5E14-6A31237ED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D2F41359-86A5-4C2E-86FF-7F42F3D336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346" y="3603750"/>
            <a:ext cx="4386591" cy="310185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F854A51A-38AF-4F5C-3983-08C0AC5E34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777" y="229474"/>
            <a:ext cx="9158445" cy="647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19747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387</TotalTime>
  <Words>647</Words>
  <Application>Microsoft Office PowerPoint</Application>
  <PresentationFormat>Szélesvásznú</PresentationFormat>
  <Paragraphs>86</Paragraphs>
  <Slides>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4" baseType="lpstr">
      <vt:lpstr>Aptos Display</vt:lpstr>
      <vt:lpstr>Calibri</vt:lpstr>
      <vt:lpstr>Calibri Light</vt:lpstr>
      <vt:lpstr>Wingdings</vt:lpstr>
      <vt:lpstr>Retrospect</vt:lpstr>
      <vt:lpstr>EGYÜTTMŰKÖDŐ ZALA VÁRMEGYEI HUMÁN FEJLESZTÉSEK</vt:lpstr>
      <vt:lpstr>PowerPoint-bemutató</vt:lpstr>
      <vt:lpstr>PowerPoint-bemutató</vt:lpstr>
      <vt:lpstr>PowerPoint-bemutató</vt:lpstr>
      <vt:lpstr>PowerPoint-bemutató</vt:lpstr>
      <vt:lpstr>Zala vármegye</vt:lpstr>
      <vt:lpstr>Nagykanizsai járás</vt:lpstr>
      <vt:lpstr>Nagykanizsai járás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Lenovo</dc:creator>
  <cp:lastModifiedBy>Varga Diána</cp:lastModifiedBy>
  <cp:revision>8</cp:revision>
  <dcterms:created xsi:type="dcterms:W3CDTF">2026-05-27T13:12:11Z</dcterms:created>
  <dcterms:modified xsi:type="dcterms:W3CDTF">2026-06-22T07:40:06Z</dcterms:modified>
</cp:coreProperties>
</file>