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1" r:id="rId4"/>
    <p:sldId id="274" r:id="rId5"/>
    <p:sldId id="275" r:id="rId6"/>
    <p:sldId id="272" r:id="rId7"/>
    <p:sldId id="270" r:id="rId8"/>
    <p:sldId id="276" r:id="rId9"/>
    <p:sldId id="27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hu-HU" sz="2000" dirty="0"/>
              <a:t>LETENYE, 2026. 06. 02.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LETENYE, LETENYEI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09" y="74283"/>
            <a:ext cx="9488382" cy="670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 hátrányos helyzetű 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68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58EF0-3357-A2EB-4470-59323E0F2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13171F-4098-DF15-77FB-26E8C0A1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117"/>
          </a:xfrm>
        </p:spPr>
        <p:txBody>
          <a:bodyPr/>
          <a:lstStyle/>
          <a:p>
            <a:r>
              <a:rPr lang="hu-HU" b="1" dirty="0"/>
              <a:t>Zala vármegye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F12F47-0FDD-7F7B-057D-C075EDE3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6" y="1426195"/>
            <a:ext cx="6657474" cy="5145338"/>
          </a:xfrm>
        </p:spPr>
        <p:txBody>
          <a:bodyPr>
            <a:normAutofit/>
          </a:bodyPr>
          <a:lstStyle/>
          <a:p>
            <a:r>
              <a:rPr lang="hu-HU" dirty="0"/>
              <a:t>Periférikus helyzet, de potenciálisan jó (ám hiányos) határon átnyúló kapcsolatok</a:t>
            </a:r>
          </a:p>
          <a:p>
            <a:r>
              <a:rPr lang="hu-HU" dirty="0"/>
              <a:t>Természeti erőforrásokban kiemelkedően gazdag – Balaton, Kis-Balaton, erdők, termálvizek</a:t>
            </a:r>
          </a:p>
          <a:p>
            <a:r>
              <a:rPr lang="hu-HU" dirty="0"/>
              <a:t>Demográfiai kihívások: elöregedés, népességcsökkenés</a:t>
            </a:r>
          </a:p>
          <a:p>
            <a:r>
              <a:rPr lang="hu-HU" dirty="0"/>
              <a:t>Gazdasági fejlettsége 13. a megyék között, relatív visszaesés jellemzi (az egy főre eső GDP-értéke az országos átlag 94%-</a:t>
            </a:r>
            <a:r>
              <a:rPr lang="hu-HU" dirty="0" err="1"/>
              <a:t>ról</a:t>
            </a:r>
            <a:r>
              <a:rPr lang="hu-HU" dirty="0"/>
              <a:t> (2003) 68%-</a:t>
            </a:r>
            <a:r>
              <a:rPr lang="hu-HU" dirty="0" err="1"/>
              <a:t>ra</a:t>
            </a:r>
            <a:r>
              <a:rPr lang="hu-HU" dirty="0"/>
              <a:t> (2024))</a:t>
            </a:r>
          </a:p>
          <a:p>
            <a:r>
              <a:rPr lang="hu-HU" dirty="0"/>
              <a:t>Idegenforgalom kiemelkedő: Hévíz, Zalakaros, Balaton-part</a:t>
            </a:r>
          </a:p>
          <a:p>
            <a:r>
              <a:rPr lang="hu-HU" dirty="0"/>
              <a:t>Ausztria gazdasági dinamizáló és elszívó ereje</a:t>
            </a:r>
          </a:p>
          <a:p>
            <a:r>
              <a:rPr lang="hu-HU" dirty="0"/>
              <a:t>Elérhetőségi és élhetőségi problémák a megye északi és nyugati felén</a:t>
            </a:r>
          </a:p>
          <a:p>
            <a:r>
              <a:rPr lang="hu-HU" dirty="0"/>
              <a:t>Elaprózott településszerkezet, központhiányos térségek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2F9F633-5AD3-35CA-1DC7-11377EAD7D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03750"/>
            <a:ext cx="4386591" cy="310185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459D12B-7243-B5BC-33F1-E85C8B035F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5125"/>
            <a:ext cx="4386592" cy="310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6A42-ECBE-5863-5E14-6A31237E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2F41359-86A5-4C2E-86FF-7F42F3D33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03750"/>
            <a:ext cx="4386591" cy="310185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854A51A-38AF-4F5C-3983-08C0AC5E3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777" y="229474"/>
            <a:ext cx="9158445" cy="64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97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B1751-618A-9B2F-ADC8-D54DFC7B9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BF2D7B-2737-55EF-5C8C-5C2D91F0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91" y="58779"/>
            <a:ext cx="10515600" cy="1024952"/>
          </a:xfrm>
        </p:spPr>
        <p:txBody>
          <a:bodyPr>
            <a:normAutofit/>
          </a:bodyPr>
          <a:lstStyle/>
          <a:p>
            <a:r>
              <a:rPr lang="hu-HU" sz="3200" b="1" dirty="0"/>
              <a:t>Letenyei járás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8CD29C55-55E5-9C2F-06A9-0ECC11384ACE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34291" y="1038501"/>
          <a:ext cx="6465619" cy="576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15731">
                  <a:extLst>
                    <a:ext uri="{9D8B030D-6E8A-4147-A177-3AD203B41FA5}">
                      <a16:colId xmlns:a16="http://schemas.microsoft.com/office/drawing/2014/main" val="2633185037"/>
                    </a:ext>
                  </a:extLst>
                </a:gridCol>
                <a:gridCol w="1649888">
                  <a:extLst>
                    <a:ext uri="{9D8B030D-6E8A-4147-A177-3AD203B41FA5}">
                      <a16:colId xmlns:a16="http://schemas.microsoft.com/office/drawing/2014/main" val="3378546737"/>
                    </a:ext>
                  </a:extLst>
                </a:gridCol>
              </a:tblGrid>
              <a:tr h="303055">
                <a:tc>
                  <a:txBody>
                    <a:bodyPr/>
                    <a:lstStyle/>
                    <a:p>
                      <a:r>
                        <a:rPr lang="hu-HU" b="1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Érték (sorrend)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676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Népességszám (fő,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14.205 (159.)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40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Terület (km2,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389 (117.)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05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Népsűrűség (fő/km2,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36,6 (152.)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346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Vándorlási ráta (‰, 2022-2024)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+4,31 (34.)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139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Várható élettartam (év, 2020-2022 átlag)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72,7 (137.)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75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Átlagosan elvégzett osztályszám, tanulmányokkal töltött idő (év,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10,1 (140.)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0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1000 lakosra jutó regisztrált bűncselekmények száma (db, 2020-2022)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12,0 (50.)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69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180 napon túli nyilvántartott álláskeresők aránya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2,77 (110.)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169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A térségben dolgozó foglalkoztatottak, az ott élő foglalkoztatottak arányban (%,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70,5 (123.)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961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Használt lakások lakásár indexe (a helyi jövedelem arányában, 2021-2023)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2,1 (12.)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300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Fával-vízzel borított területek aránya (%,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44,5 (13.)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430409"/>
                  </a:ext>
                </a:extLst>
              </a:tr>
            </a:tbl>
          </a:graphicData>
        </a:graphic>
      </p:graphicFrame>
      <p:sp>
        <p:nvSpPr>
          <p:cNvPr id="5" name="Tartalom helye 4">
            <a:extLst>
              <a:ext uri="{FF2B5EF4-FFF2-40B4-BE49-F238E27FC236}">
                <a16:creationId xmlns:a16="http://schemas.microsoft.com/office/drawing/2014/main" id="{89D0D245-0FE0-329C-6E1A-2AB125372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394" y="996356"/>
            <a:ext cx="4888315" cy="576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Főbb jellemzők</a:t>
            </a:r>
          </a:p>
          <a:p>
            <a:r>
              <a:rPr lang="hu-HU" dirty="0"/>
              <a:t>Alacsony népesség, népsűrűség, elaprózott településállomány</a:t>
            </a:r>
          </a:p>
          <a:p>
            <a:r>
              <a:rPr lang="hu-HU" dirty="0"/>
              <a:t>A Dunántúl egyik legalacsonyabb életminőséget nyújtó járása</a:t>
            </a:r>
          </a:p>
          <a:p>
            <a:r>
              <a:rPr lang="hu-HU" dirty="0"/>
              <a:t>Elöregedés, alacsony várható élettartam, alacsony képzettségi szint és digitalizáció</a:t>
            </a:r>
          </a:p>
          <a:p>
            <a:r>
              <a:rPr lang="hu-HU" dirty="0"/>
              <a:t>Helyi gazdaság gyenge, jelentős elingázás</a:t>
            </a:r>
          </a:p>
          <a:p>
            <a:r>
              <a:rPr lang="hu-HU" dirty="0"/>
              <a:t>Alacsony lakásárak, pozitív vándorlási ráta</a:t>
            </a:r>
          </a:p>
          <a:p>
            <a:r>
              <a:rPr lang="hu-HU" dirty="0"/>
              <a:t>Természeti erőforrásokban (erdőkben) gazdag</a:t>
            </a:r>
          </a:p>
        </p:txBody>
      </p:sp>
    </p:spTree>
    <p:extLst>
      <p:ext uri="{BB962C8B-B14F-4D97-AF65-F5344CB8AC3E}">
        <p14:creationId xmlns:p14="http://schemas.microsoft.com/office/powerpoint/2010/main" val="129393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59B03-ABD8-E8A8-1772-20C9E6F07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>
            <a:extLst>
              <a:ext uri="{FF2B5EF4-FFF2-40B4-BE49-F238E27FC236}">
                <a16:creationId xmlns:a16="http://schemas.microsoft.com/office/drawing/2014/main" id="{C1706204-DD09-3A7E-92F7-AD95DCDA1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91" y="58779"/>
            <a:ext cx="10515600" cy="1024952"/>
          </a:xfrm>
        </p:spPr>
        <p:txBody>
          <a:bodyPr>
            <a:normAutofit/>
          </a:bodyPr>
          <a:lstStyle/>
          <a:p>
            <a:r>
              <a:rPr lang="hu-HU" sz="3200" b="1" dirty="0"/>
              <a:t>Letenyei járás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FED621-BCE8-8B27-44C0-F5FA3AB5C7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8A9CF9DB-627C-D0D3-7122-AFD62013B099}"/>
              </a:ext>
            </a:extLst>
          </p:cNvPr>
          <p:cNvGraphicFramePr>
            <a:graphicFrameLocks/>
          </p:cNvGraphicFramePr>
          <p:nvPr/>
        </p:nvGraphicFramePr>
        <p:xfrm>
          <a:off x="208547" y="1152556"/>
          <a:ext cx="6015790" cy="40392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79495">
                  <a:extLst>
                    <a:ext uri="{9D8B030D-6E8A-4147-A177-3AD203B41FA5}">
                      <a16:colId xmlns:a16="http://schemas.microsoft.com/office/drawing/2014/main" val="2633185037"/>
                    </a:ext>
                  </a:extLst>
                </a:gridCol>
                <a:gridCol w="1636295">
                  <a:extLst>
                    <a:ext uri="{9D8B030D-6E8A-4147-A177-3AD203B41FA5}">
                      <a16:colId xmlns:a16="http://schemas.microsoft.com/office/drawing/2014/main" val="3378546737"/>
                    </a:ext>
                  </a:extLst>
                </a:gridCol>
              </a:tblGrid>
              <a:tr h="473125">
                <a:tc>
                  <a:txBody>
                    <a:bodyPr/>
                    <a:lstStyle/>
                    <a:p>
                      <a:r>
                        <a:rPr lang="hu-HU" b="1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Érték (sorrend)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676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Járásszékhely funkcionális szerepköre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Lokális központ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40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Helyettesítésben betöltött praxisok aránya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27,3 (126.)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05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Leggyorsabban elérhető, aktív ellátást nyújtó kórház átlagos elérési ideje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26,0 (85.)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139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Bölcsődék férőhelyeinek száma a 0-2 évesek arányában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8,5 (168.)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75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Leggyorsabban elérhető gimnázium átlagos elérési ideje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25,5 (170.)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0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A legközelebbi gyorsforgalmi lehajtó átlagos elérési ideje közúton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6,4 (45.)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69772"/>
                  </a:ext>
                </a:extLst>
              </a:tr>
            </a:tbl>
          </a:graphicData>
        </a:graphic>
      </p:graphicFrame>
      <p:sp>
        <p:nvSpPr>
          <p:cNvPr id="2" name="Tartalom helye 4">
            <a:extLst>
              <a:ext uri="{FF2B5EF4-FFF2-40B4-BE49-F238E27FC236}">
                <a16:creationId xmlns:a16="http://schemas.microsoft.com/office/drawing/2014/main" id="{3AEC2DC4-2BCD-29B3-50E7-06FC8C309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0130" y="1083731"/>
            <a:ext cx="5517580" cy="5093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Funkcionális ellátottság, infrastruktúra</a:t>
            </a:r>
          </a:p>
          <a:p>
            <a:r>
              <a:rPr lang="hu-HU" dirty="0"/>
              <a:t>Letenye csupán lokális központ, nem bír járásszékhelyi szerepkörrel (pl. nincs középiskola, hipermarket, rendőrkapitányság)</a:t>
            </a:r>
          </a:p>
          <a:p>
            <a:r>
              <a:rPr lang="hu-HU" dirty="0"/>
              <a:t>Egészségügyi ellátás közepes, oktatás és bölcsődei ellátás kifejezetten nehezen elérhető</a:t>
            </a:r>
          </a:p>
          <a:p>
            <a:r>
              <a:rPr lang="hu-HU" dirty="0"/>
              <a:t>Periférikus helyzet: határmenti helyzet, ám közúti közlekedési kapcsolatai alapvetően jók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Letenyénél válik szét az M7 és M70</a:t>
            </a:r>
          </a:p>
          <a:p>
            <a:r>
              <a:rPr lang="hu-HU" dirty="0"/>
              <a:t>Nincs vasúti kapcsolat</a:t>
            </a:r>
          </a:p>
          <a:p>
            <a:r>
              <a:rPr lang="hu-HU" dirty="0"/>
              <a:t>Infrastrukturális hiányosságok (pl. internetellátottság, közművek)</a:t>
            </a:r>
          </a:p>
        </p:txBody>
      </p:sp>
    </p:spTree>
    <p:extLst>
      <p:ext uri="{BB962C8B-B14F-4D97-AF65-F5344CB8AC3E}">
        <p14:creationId xmlns:p14="http://schemas.microsoft.com/office/powerpoint/2010/main" val="12350889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383</TotalTime>
  <Words>658</Words>
  <Application>Microsoft Office PowerPoint</Application>
  <PresentationFormat>Szélesvásznú</PresentationFormat>
  <Paragraphs>86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Aptos Display</vt:lpstr>
      <vt:lpstr>Calibri</vt:lpstr>
      <vt:lpstr>Calibri Light</vt:lpstr>
      <vt:lpstr>Wingdings</vt:lpstr>
      <vt:lpstr>Retrospect</vt:lpstr>
      <vt:lpstr>EGYÜTTMŰKÖDŐ ZALA VÁRMEGYEI HUMÁN FEJLESZTÉSEK</vt:lpstr>
      <vt:lpstr>PowerPoint-bemutató</vt:lpstr>
      <vt:lpstr>PowerPoint-bemutató</vt:lpstr>
      <vt:lpstr>PowerPoint-bemutató</vt:lpstr>
      <vt:lpstr>PowerPoint-bemutató</vt:lpstr>
      <vt:lpstr>Zala vármegye</vt:lpstr>
      <vt:lpstr>PowerPoint-bemutató</vt:lpstr>
      <vt:lpstr>Letenyei járás</vt:lpstr>
      <vt:lpstr>Letenyei járás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8</cp:revision>
  <dcterms:created xsi:type="dcterms:W3CDTF">2026-05-27T13:12:11Z</dcterms:created>
  <dcterms:modified xsi:type="dcterms:W3CDTF">2026-06-22T07:27:17Z</dcterms:modified>
</cp:coreProperties>
</file>