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73" r:id="rId3"/>
    <p:sldId id="274" r:id="rId4"/>
    <p:sldId id="271" r:id="rId5"/>
    <p:sldId id="275" r:id="rId6"/>
    <p:sldId id="276" r:id="rId7"/>
    <p:sldId id="277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Közepesen sötét stílus 2 – 1. jelölőszín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79" d="100"/>
          <a:sy n="79" d="100"/>
        </p:scale>
        <p:origin x="85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" y="6334316"/>
            <a:ext cx="12192000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A862A2-FA91-4435-9766-14F3709B763B}" type="datetimeFigureOut">
              <a:rPr lang="hu-HU" smtClean="0"/>
              <a:t>2026. 06. 08.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7DB88-D294-4B43-BEB0-6FDDCC4B82E6}" type="slidenum">
              <a:rPr lang="hu-HU" smtClean="0"/>
              <a:t>‹#›</a:t>
            </a:fld>
            <a:endParaRPr lang="hu-HU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650451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A862A2-FA91-4435-9766-14F3709B763B}" type="datetimeFigureOut">
              <a:rPr lang="hu-HU" smtClean="0"/>
              <a:t>2026. 06. 08.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7DB88-D294-4B43-BEB0-6FDDCC4B82E6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9189992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A862A2-FA91-4435-9766-14F3709B763B}" type="datetimeFigureOut">
              <a:rPr lang="hu-HU" smtClean="0"/>
              <a:t>2026. 06. 08.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7DB88-D294-4B43-BEB0-6FDDCC4B82E6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8446035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A862A2-FA91-4435-9766-14F3709B763B}" type="datetimeFigureOut">
              <a:rPr lang="hu-HU" smtClean="0"/>
              <a:t>2026. 06. 08.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7DB88-D294-4B43-BEB0-6FDDCC4B82E6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8517050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A862A2-FA91-4435-9766-14F3709B763B}" type="datetimeFigureOut">
              <a:rPr lang="hu-HU" smtClean="0"/>
              <a:t>2026. 06. 08.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7DB88-D294-4B43-BEB0-6FDDCC4B82E6}" type="slidenum">
              <a:rPr lang="hu-HU" smtClean="0"/>
              <a:t>‹#›</a:t>
            </a:fld>
            <a:endParaRPr lang="hu-HU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561965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1845734"/>
            <a:ext cx="4937760" cy="402335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A862A2-FA91-4435-9766-14F3709B763B}" type="datetimeFigureOut">
              <a:rPr lang="hu-HU" smtClean="0"/>
              <a:t>2026. 06. 08.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7DB88-D294-4B43-BEB0-6FDDCC4B82E6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0159627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5"/>
            <a:ext cx="4937760" cy="32867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2867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A862A2-FA91-4435-9766-14F3709B763B}" type="datetimeFigureOut">
              <a:rPr lang="hu-HU" smtClean="0"/>
              <a:t>2026. 06. 08.</a:t>
            </a:fld>
            <a:endParaRPr lang="hu-H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7DB88-D294-4B43-BEB0-6FDDCC4B82E6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958003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A862A2-FA91-4435-9766-14F3709B763B}" type="datetimeFigureOut">
              <a:rPr lang="hu-HU" smtClean="0"/>
              <a:t>2026. 06. 08.</a:t>
            </a:fld>
            <a:endParaRPr lang="hu-H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7DB88-D294-4B43-BEB0-6FDDCC4B82E6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5222272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A862A2-FA91-4435-9766-14F3709B763B}" type="datetimeFigureOut">
              <a:rPr lang="hu-HU" smtClean="0"/>
              <a:t>2026. 06. 08.</a:t>
            </a:fld>
            <a:endParaRPr lang="hu-H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hu-H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7DB88-D294-4B43-BEB0-6FDDCC4B82E6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1990422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7CA862A2-FA91-4435-9766-14F3709B763B}" type="datetimeFigureOut">
              <a:rPr lang="hu-HU" smtClean="0"/>
              <a:t>2026. 06. 08.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hu-H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5187DB88-D294-4B43-BEB0-6FDDCC4B82E6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6234083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A862A2-FA91-4435-9766-14F3709B763B}" type="datetimeFigureOut">
              <a:rPr lang="hu-HU" smtClean="0"/>
              <a:t>2026. 06. 08.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7DB88-D294-4B43-BEB0-6FDDCC4B82E6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47654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7CA862A2-FA91-4435-9766-14F3709B763B}" type="datetimeFigureOut">
              <a:rPr lang="hu-HU" smtClean="0"/>
              <a:t>2026. 06. 08.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5187DB88-D294-4B43-BEB0-6FDDCC4B82E6}" type="slidenum">
              <a:rPr lang="hu-HU" smtClean="0"/>
              <a:t>‹#›</a:t>
            </a:fld>
            <a:endParaRPr lang="hu-HU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135158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DFFE1552-3B63-9759-0F81-C2415381CA5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hu-HU" sz="5400" dirty="0"/>
              <a:t>EGYÜTTMŰKÖDŐ ZALA</a:t>
            </a:r>
            <a:br>
              <a:rPr lang="hu-HU" sz="5400" dirty="0"/>
            </a:br>
            <a:r>
              <a:rPr lang="hu-HU" sz="5400" dirty="0"/>
              <a:t>VÁRMEGYEI HUMÁN FEJLESZTÉSEK</a:t>
            </a:r>
          </a:p>
        </p:txBody>
      </p:sp>
      <p:sp>
        <p:nvSpPr>
          <p:cNvPr id="3" name="Alcím 2">
            <a:extLst>
              <a:ext uri="{FF2B5EF4-FFF2-40B4-BE49-F238E27FC236}">
                <a16:creationId xmlns:a16="http://schemas.microsoft.com/office/drawing/2014/main" id="{A24230F1-A8E3-C8A8-5292-421048D9CD7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643427"/>
          </a:xfrm>
        </p:spPr>
        <p:txBody>
          <a:bodyPr>
            <a:normAutofit/>
          </a:bodyPr>
          <a:lstStyle/>
          <a:p>
            <a:r>
              <a:rPr lang="hu-HU" sz="3100" dirty="0"/>
              <a:t>TOP Plusz 3.1.3-23 Helyi humán fejlesztések </a:t>
            </a:r>
          </a:p>
          <a:p>
            <a:endParaRPr lang="hu-HU" dirty="0"/>
          </a:p>
          <a:p>
            <a:r>
              <a:rPr lang="hu-HU" sz="2000" dirty="0"/>
              <a:t>Lenti, 2026. 06. 03.</a:t>
            </a:r>
          </a:p>
        </p:txBody>
      </p:sp>
    </p:spTree>
    <p:extLst>
      <p:ext uri="{BB962C8B-B14F-4D97-AF65-F5344CB8AC3E}">
        <p14:creationId xmlns:p14="http://schemas.microsoft.com/office/powerpoint/2010/main" val="35577148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426F775E-92A6-EE8D-FE16-6C5E7763AC9D}"/>
              </a:ext>
            </a:extLst>
          </p:cNvPr>
          <p:cNvSpPr txBox="1">
            <a:spLocks/>
          </p:cNvSpPr>
          <p:nvPr/>
        </p:nvSpPr>
        <p:spPr>
          <a:xfrm>
            <a:off x="206085" y="217024"/>
            <a:ext cx="9982985" cy="648215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hu-HU" sz="4000" b="1" dirty="0">
                <a:latin typeface="Aptos Display" panose="020B0004020202020204" pitchFamily="34" charset="0"/>
              </a:rPr>
              <a:t>LENTI, LENTI JÁRÁS</a:t>
            </a:r>
            <a:endParaRPr lang="hu-HU" sz="3200" dirty="0">
              <a:latin typeface="Aptos Display" panose="020B0004020202020204" pitchFamily="34" charset="0"/>
            </a:endParaRP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72CD3BCE-1840-E239-DA76-8DBDF6F98EE0}"/>
              </a:ext>
            </a:extLst>
          </p:cNvPr>
          <p:cNvSpPr txBox="1">
            <a:spLocks/>
          </p:cNvSpPr>
          <p:nvPr/>
        </p:nvSpPr>
        <p:spPr>
          <a:xfrm>
            <a:off x="377199" y="1027521"/>
            <a:ext cx="10842975" cy="5166801"/>
          </a:xfrm>
          <a:prstGeom prst="rect">
            <a:avLst/>
          </a:prstGeom>
        </p:spPr>
        <p:txBody>
          <a:bodyPr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r>
              <a:rPr lang="hu-HU" b="1" dirty="0">
                <a:latin typeface="Aptos Display" panose="020B0004020202020204" pitchFamily="34" charset="0"/>
              </a:rPr>
              <a:t>MI EZ A PROJEKT?</a:t>
            </a:r>
          </a:p>
          <a:p>
            <a:pPr lvl="1">
              <a:lnSpc>
                <a:spcPct val="100000"/>
              </a:lnSpc>
            </a:pPr>
            <a:r>
              <a:rPr lang="hu-HU" dirty="0">
                <a:latin typeface="Aptos Display" panose="020B0004020202020204" pitchFamily="34" charset="0"/>
              </a:rPr>
              <a:t>Zala Vármegye Önkormányzata, TOP Plusz „Helyi humán fejlesztések” program</a:t>
            </a:r>
          </a:p>
          <a:p>
            <a:pPr>
              <a:lnSpc>
                <a:spcPct val="100000"/>
              </a:lnSpc>
            </a:pPr>
            <a:r>
              <a:rPr lang="de-DE" b="1" dirty="0">
                <a:latin typeface="Aptos Display" panose="020B0004020202020204" pitchFamily="34" charset="0"/>
              </a:rPr>
              <a:t>MIT CSINÁLUNK A PROJEKT KERETÉBEN?</a:t>
            </a:r>
            <a:endParaRPr lang="hu-HU" b="1" dirty="0">
              <a:latin typeface="Aptos Display" panose="020B0004020202020204" pitchFamily="34" charset="0"/>
            </a:endParaRPr>
          </a:p>
          <a:p>
            <a:pPr lvl="1">
              <a:lnSpc>
                <a:spcPct val="100000"/>
              </a:lnSpc>
            </a:pPr>
            <a:r>
              <a:rPr lang="hu-HU" dirty="0">
                <a:latin typeface="Aptos Display" panose="020B0004020202020204" pitchFamily="34" charset="0"/>
              </a:rPr>
              <a:t>járási műhelybeszélgetések, vármegyei konferencia, képzések és tréningek, szakmai kiadványok és cikkek, ill. projektfejlesztési tanácsadás</a:t>
            </a:r>
          </a:p>
          <a:p>
            <a:pPr>
              <a:lnSpc>
                <a:spcPct val="100000"/>
              </a:lnSpc>
            </a:pPr>
            <a:r>
              <a:rPr lang="hu-HU" b="1" dirty="0">
                <a:latin typeface="Aptos Display" panose="020B0004020202020204" pitchFamily="34" charset="0"/>
              </a:rPr>
              <a:t>MI EZ A MAI ALKALOM, HOGYAN ILLESZKEDIK A PROJEKTBE?</a:t>
            </a:r>
          </a:p>
          <a:p>
            <a:pPr lvl="1">
              <a:lnSpc>
                <a:spcPct val="100000"/>
              </a:lnSpc>
            </a:pPr>
            <a:r>
              <a:rPr lang="hu-HU" dirty="0">
                <a:latin typeface="Aptos Display" panose="020B0004020202020204" pitchFamily="34" charset="0"/>
              </a:rPr>
              <a:t>egy a hat járási műhelybeszélgetések közül</a:t>
            </a:r>
          </a:p>
          <a:p>
            <a:pPr>
              <a:lnSpc>
                <a:spcPct val="100000"/>
              </a:lnSpc>
            </a:pPr>
            <a:r>
              <a:rPr lang="hu-HU" b="1" dirty="0">
                <a:latin typeface="Aptos Display" panose="020B0004020202020204" pitchFamily="34" charset="0"/>
              </a:rPr>
              <a:t>A VÁRMEGYE ÉS A JÁRÁS</a:t>
            </a:r>
          </a:p>
          <a:p>
            <a:pPr lvl="1">
              <a:lnSpc>
                <a:spcPct val="100000"/>
              </a:lnSpc>
            </a:pPr>
            <a:r>
              <a:rPr lang="hu-HU" dirty="0">
                <a:latin typeface="Aptos Display" panose="020B0004020202020204" pitchFamily="34" charset="0"/>
              </a:rPr>
              <a:t>&gt;&gt;&gt;</a:t>
            </a:r>
          </a:p>
          <a:p>
            <a:pPr marL="91440" lvl="1" indent="-91440">
              <a:lnSpc>
                <a:spcPct val="100000"/>
              </a:lnSpc>
              <a:spcBef>
                <a:spcPts val="1200"/>
              </a:spcBef>
              <a:spcAft>
                <a:spcPts val="200"/>
              </a:spcAft>
              <a:buSzPct val="100000"/>
              <a:buFont typeface="Calibri" pitchFamily="34" charset="0"/>
              <a:buChar char=" "/>
            </a:pPr>
            <a:r>
              <a:rPr lang="hu-HU" sz="2000" b="1" dirty="0">
                <a:latin typeface="Aptos Display" panose="020B0004020202020204" pitchFamily="34" charset="0"/>
              </a:rPr>
              <a:t>MIRŐL LESZ SZÓ MA?</a:t>
            </a:r>
          </a:p>
          <a:p>
            <a:pPr lvl="1">
              <a:lnSpc>
                <a:spcPct val="100000"/>
              </a:lnSpc>
            </a:pPr>
            <a:r>
              <a:rPr lang="hu-HU" dirty="0">
                <a:latin typeface="Aptos Display" panose="020B0004020202020204" pitchFamily="34" charset="0"/>
              </a:rPr>
              <a:t>I. témakör: Helyi problémák, célcsoporti tapasztalatok, ellátási nehézségek</a:t>
            </a:r>
          </a:p>
          <a:p>
            <a:pPr lvl="1">
              <a:lnSpc>
                <a:spcPct val="100000"/>
              </a:lnSpc>
            </a:pPr>
            <a:r>
              <a:rPr lang="hu-HU" dirty="0">
                <a:latin typeface="Aptos Display" panose="020B0004020202020204" pitchFamily="34" charset="0"/>
              </a:rPr>
              <a:t>II. témakör: Együttműködések, jó gyakorlatok, fejlesztési lehetőségek</a:t>
            </a:r>
          </a:p>
        </p:txBody>
      </p:sp>
    </p:spTree>
    <p:extLst>
      <p:ext uri="{BB962C8B-B14F-4D97-AF65-F5344CB8AC3E}">
        <p14:creationId xmlns:p14="http://schemas.microsoft.com/office/powerpoint/2010/main" val="31557309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08426A-2176-A60D-0005-090CD73FAC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0D46D981-7288-2B56-0BF6-9A9A07A3F6FC}"/>
              </a:ext>
            </a:extLst>
          </p:cNvPr>
          <p:cNvSpPr txBox="1">
            <a:spLocks/>
          </p:cNvSpPr>
          <p:nvPr/>
        </p:nvSpPr>
        <p:spPr>
          <a:xfrm>
            <a:off x="206085" y="217024"/>
            <a:ext cx="9982985" cy="648215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hu-HU" sz="4000" b="1" dirty="0">
                <a:latin typeface="Aptos Display" panose="020B0004020202020204" pitchFamily="34" charset="0"/>
              </a:rPr>
              <a:t>HELYI HUMÁN FEJLESZTÉSEK</a:t>
            </a:r>
            <a:endParaRPr lang="hu-HU" sz="3200" dirty="0">
              <a:latin typeface="Aptos Display" panose="020B0004020202020204" pitchFamily="34" charset="0"/>
            </a:endParaRP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7775C48D-803F-5F24-0D80-BC41315DF266}"/>
              </a:ext>
            </a:extLst>
          </p:cNvPr>
          <p:cNvSpPr txBox="1">
            <a:spLocks/>
          </p:cNvSpPr>
          <p:nvPr/>
        </p:nvSpPr>
        <p:spPr>
          <a:xfrm>
            <a:off x="377199" y="1027521"/>
            <a:ext cx="10842975" cy="5166801"/>
          </a:xfrm>
          <a:prstGeom prst="rect">
            <a:avLst/>
          </a:prstGeom>
        </p:spPr>
        <p:txBody>
          <a:bodyPr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r>
              <a:rPr lang="hu-HU" sz="2400" b="1" dirty="0">
                <a:latin typeface="Aptos Display" panose="020B0004020202020204" pitchFamily="34" charset="0"/>
              </a:rPr>
              <a:t>I. TÉMAKÖR: HELYI PROBLÉMÁK, CÉLCSOPORTI TAPASZTALATOK, ELLÁTÁSI NEHÉZSÉGEK</a:t>
            </a:r>
          </a:p>
          <a:p>
            <a:pPr lvl="1">
              <a:lnSpc>
                <a:spcPct val="100000"/>
              </a:lnSpc>
            </a:pPr>
            <a:r>
              <a:rPr lang="hu-HU" sz="2000" dirty="0">
                <a:latin typeface="Aptos Display" panose="020B0004020202020204" pitchFamily="34" charset="0"/>
              </a:rPr>
              <a:t>Melyek jelenleg a járás legfontosabb társadalmi problémái és kihívásai az esélyegyenlőségi célcsoport, különösen a hátrányos helyzetű csoportok szempontjából?</a:t>
            </a:r>
          </a:p>
          <a:p>
            <a:pPr lvl="1">
              <a:lnSpc>
                <a:spcPct val="100000"/>
              </a:lnSpc>
            </a:pPr>
            <a:r>
              <a:rPr lang="hu-HU" sz="2000" dirty="0">
                <a:latin typeface="Aptos Display" panose="020B0004020202020204" pitchFamily="34" charset="0"/>
              </a:rPr>
              <a:t>Milyen hiányosságok, nehézségek vagy együttműködési problémák tapasztalhatók a helyi humán szolgáltatások működésében?</a:t>
            </a:r>
          </a:p>
          <a:p>
            <a:pPr lvl="1">
              <a:lnSpc>
                <a:spcPct val="100000"/>
              </a:lnSpc>
            </a:pPr>
            <a:endParaRPr lang="hu-HU" sz="2000" dirty="0">
              <a:latin typeface="Aptos Display" panose="020B0004020202020204" pitchFamily="34" charset="0"/>
            </a:endParaRPr>
          </a:p>
          <a:p>
            <a:pPr>
              <a:lnSpc>
                <a:spcPct val="100000"/>
              </a:lnSpc>
            </a:pPr>
            <a:r>
              <a:rPr lang="hu-HU" sz="2400" b="1" dirty="0">
                <a:latin typeface="Aptos Display" panose="020B0004020202020204" pitchFamily="34" charset="0"/>
              </a:rPr>
              <a:t>II. TÉMAKÖR: EGYÜTTMŰKÖDÉSEK, JÓ GYAKORLATOK, FEJLESZTÉSI LEHETŐSÉGEK</a:t>
            </a:r>
          </a:p>
          <a:p>
            <a:pPr lvl="1">
              <a:lnSpc>
                <a:spcPct val="100000"/>
              </a:lnSpc>
            </a:pPr>
            <a:r>
              <a:rPr lang="hu-HU" sz="2000" dirty="0">
                <a:latin typeface="Aptos Display" panose="020B0004020202020204" pitchFamily="34" charset="0"/>
              </a:rPr>
              <a:t>Milyen jól működő helyi együttműködések, kezdeményezések vagy jó gyakorlatok segítik jelenleg a helyi közösségeket és az esélyegyenlőségi célcsoportokat?</a:t>
            </a:r>
          </a:p>
          <a:p>
            <a:pPr lvl="1">
              <a:lnSpc>
                <a:spcPct val="100000"/>
              </a:lnSpc>
            </a:pPr>
            <a:r>
              <a:rPr lang="hu-HU" sz="2000" dirty="0">
                <a:latin typeface="Aptos Display" panose="020B0004020202020204" pitchFamily="34" charset="0"/>
              </a:rPr>
              <a:t>Milyen fejlesztésekre, együttműködésekre vagy új programokra lenne leginkább szükség a járásban a társadalmi felzárkózás és az életminőség javítása érdekében?</a:t>
            </a:r>
          </a:p>
        </p:txBody>
      </p:sp>
    </p:spTree>
    <p:extLst>
      <p:ext uri="{BB962C8B-B14F-4D97-AF65-F5344CB8AC3E}">
        <p14:creationId xmlns:p14="http://schemas.microsoft.com/office/powerpoint/2010/main" val="35873728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D8C81E-6231-4511-40BB-E51150A417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Kép 3">
            <a:extLst>
              <a:ext uri="{FF2B5EF4-FFF2-40B4-BE49-F238E27FC236}">
                <a16:creationId xmlns:a16="http://schemas.microsoft.com/office/drawing/2014/main" id="{8ECF07C9-CB9B-1EF8-F927-9125D28DF5F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603505"/>
            <a:ext cx="7267397" cy="5138928"/>
          </a:xfrm>
          <a:prstGeom prst="rect">
            <a:avLst/>
          </a:prstGeom>
        </p:spPr>
      </p:pic>
      <p:sp>
        <p:nvSpPr>
          <p:cNvPr id="2" name="Szövegdoboz 1">
            <a:extLst>
              <a:ext uri="{FF2B5EF4-FFF2-40B4-BE49-F238E27FC236}">
                <a16:creationId xmlns:a16="http://schemas.microsoft.com/office/drawing/2014/main" id="{9D1038DC-05FF-93C2-7181-1BA49787A5D4}"/>
              </a:ext>
            </a:extLst>
          </p:cNvPr>
          <p:cNvSpPr txBox="1"/>
          <p:nvPr/>
        </p:nvSpPr>
        <p:spPr>
          <a:xfrm>
            <a:off x="7342632" y="310896"/>
            <a:ext cx="4709160" cy="590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b="1" dirty="0"/>
              <a:t>Zala vármegye néhány sajátossága</a:t>
            </a:r>
          </a:p>
          <a:p>
            <a:endParaRPr lang="hu-HU" dirty="0"/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hu-HU" dirty="0"/>
              <a:t>Periférikus helyzet, de potenciálisan jó (ám hiányos) határon átnyúló kapcsolatok;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hu-HU" dirty="0"/>
              <a:t>Természeti erőforrásokban kiemelkedően gazdag – Balaton, Kis-Balaton, Mura, erdők, termálvizek;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hu-HU" dirty="0"/>
              <a:t>Demográfiai kihívások: elöregedés, népességcsökkenés;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hu-HU" dirty="0"/>
              <a:t>Gazdasági fejlettsége 13. a vármegyék között, relatív visszaesés jellemzi (az egy főre eső GDP-értéke az országos átlag 94%-</a:t>
            </a:r>
            <a:r>
              <a:rPr lang="hu-HU" dirty="0" err="1"/>
              <a:t>ról</a:t>
            </a:r>
            <a:r>
              <a:rPr lang="hu-HU" dirty="0"/>
              <a:t> (2003) 68%-</a:t>
            </a:r>
            <a:r>
              <a:rPr lang="hu-HU" dirty="0" err="1"/>
              <a:t>ra</a:t>
            </a:r>
            <a:r>
              <a:rPr lang="hu-HU" dirty="0"/>
              <a:t> (2024) csökkent);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hu-HU" dirty="0"/>
              <a:t>Idegenforgalom kiemelkedő: különösen Hévíz, Zalakaros, Balaton-part;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hu-HU" dirty="0"/>
              <a:t>Ausztria gazdasági dinamizáló és elszívó ereje;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hu-HU" dirty="0"/>
              <a:t>Elérhetőségi és élhetőségi problémák a vármegye északi és nyugati felén;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hu-HU" dirty="0"/>
              <a:t>Elaprózott településszerkezet, központhiányos térségek.</a:t>
            </a:r>
          </a:p>
        </p:txBody>
      </p:sp>
    </p:spTree>
    <p:extLst>
      <p:ext uri="{BB962C8B-B14F-4D97-AF65-F5344CB8AC3E}">
        <p14:creationId xmlns:p14="http://schemas.microsoft.com/office/powerpoint/2010/main" val="26413975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8A5C30-EADA-EC48-610D-39F1B20B4B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970E700A-7169-3ABB-ED01-0004E5601600}"/>
              </a:ext>
            </a:extLst>
          </p:cNvPr>
          <p:cNvSpPr txBox="1">
            <a:spLocks/>
          </p:cNvSpPr>
          <p:nvPr/>
        </p:nvSpPr>
        <p:spPr>
          <a:xfrm>
            <a:off x="206085" y="217024"/>
            <a:ext cx="9982985" cy="648215"/>
          </a:xfrm>
          <a:prstGeom prst="rect">
            <a:avLst/>
          </a:prstGeom>
        </p:spPr>
        <p:txBody>
          <a:bodyPr>
            <a:normAutofit fontScale="925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hu-HU" sz="4000" b="1" dirty="0">
                <a:latin typeface="Aptos Display" panose="020B0004020202020204" pitchFamily="34" charset="0"/>
              </a:rPr>
              <a:t>GONDOLATINDÍTÓ – LENTI JÁRÁS ÁLLAPOTKÉP</a:t>
            </a:r>
            <a:endParaRPr lang="hu-HU" sz="3200" dirty="0">
              <a:latin typeface="Aptos Display" panose="020B0004020202020204" pitchFamily="34" charset="0"/>
            </a:endParaRP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FA9229E4-BBAB-979D-1C6E-E07B08D9AF0F}"/>
              </a:ext>
            </a:extLst>
          </p:cNvPr>
          <p:cNvSpPr txBox="1">
            <a:spLocks/>
          </p:cNvSpPr>
          <p:nvPr/>
        </p:nvSpPr>
        <p:spPr>
          <a:xfrm>
            <a:off x="377199" y="1027521"/>
            <a:ext cx="10842975" cy="5166801"/>
          </a:xfrm>
          <a:prstGeom prst="rect">
            <a:avLst/>
          </a:prstGeom>
        </p:spPr>
        <p:txBody>
          <a:bodyPr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endParaRPr lang="hu-HU" sz="2000" dirty="0">
              <a:latin typeface="Aptos Display" panose="020B0004020202020204" pitchFamily="34" charset="0"/>
            </a:endParaRPr>
          </a:p>
        </p:txBody>
      </p:sp>
      <p:pic>
        <p:nvPicPr>
          <p:cNvPr id="4" name="table">
            <a:extLst>
              <a:ext uri="{FF2B5EF4-FFF2-40B4-BE49-F238E27FC236}">
                <a16:creationId xmlns:a16="http://schemas.microsoft.com/office/drawing/2014/main" id="{629A00C5-178C-07C0-33B3-3D081EB6608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6085" y="1097280"/>
            <a:ext cx="6465619" cy="5760720"/>
          </a:xfrm>
          <a:prstGeom prst="rect">
            <a:avLst/>
          </a:prstGeom>
        </p:spPr>
      </p:pic>
      <p:sp>
        <p:nvSpPr>
          <p:cNvPr id="5" name="Szövegdoboz 4">
            <a:extLst>
              <a:ext uri="{FF2B5EF4-FFF2-40B4-BE49-F238E27FC236}">
                <a16:creationId xmlns:a16="http://schemas.microsoft.com/office/drawing/2014/main" id="{3E3E7B5A-72FC-45FE-2C33-B9CA39BDF5C0}"/>
              </a:ext>
            </a:extLst>
          </p:cNvPr>
          <p:cNvSpPr txBox="1"/>
          <p:nvPr/>
        </p:nvSpPr>
        <p:spPr>
          <a:xfrm>
            <a:off x="6976872" y="1027521"/>
            <a:ext cx="4928616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Courier New" panose="02070309020205020404" pitchFamily="49" charset="0"/>
              <a:buChar char="o"/>
            </a:pPr>
            <a:r>
              <a:rPr lang="hu-HU" sz="2400" dirty="0"/>
              <a:t>Az ország egyik legkisebb népességű és népsűrűségű járása </a:t>
            </a:r>
            <a:r>
              <a:rPr lang="hu-HU" sz="2400" dirty="0">
                <a:sym typeface="Wingdings" panose="05000000000000000000" pitchFamily="2" charset="2"/>
              </a:rPr>
              <a:t> rendkívül elaprózott településállomány;</a:t>
            </a:r>
            <a:endParaRPr lang="hu-HU" sz="2400" dirty="0"/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hu-HU" sz="2400" dirty="0"/>
              <a:t>Kiugró mértékű elöregedés jellemző, elvándorlás és népességcsökkenés;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hu-HU" sz="2400" dirty="0"/>
              <a:t>Kiemelkedően nagy az erdőborítottság aránya;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hu-HU" sz="2400" dirty="0"/>
              <a:t>Periférikus helyzet, gyenge vállalati szféra, társadalmi-munkaerőpiaci szempontból átlagos értékekkel bír.</a:t>
            </a:r>
          </a:p>
        </p:txBody>
      </p:sp>
    </p:spTree>
    <p:extLst>
      <p:ext uri="{BB962C8B-B14F-4D97-AF65-F5344CB8AC3E}">
        <p14:creationId xmlns:p14="http://schemas.microsoft.com/office/powerpoint/2010/main" val="91388446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ACC453-EAAD-44FA-FD1C-CAD295B21A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12CF5B51-1A0C-3AF7-4A1F-FED909E2D55E}"/>
              </a:ext>
            </a:extLst>
          </p:cNvPr>
          <p:cNvSpPr txBox="1">
            <a:spLocks/>
          </p:cNvSpPr>
          <p:nvPr/>
        </p:nvSpPr>
        <p:spPr>
          <a:xfrm>
            <a:off x="206085" y="217024"/>
            <a:ext cx="9982985" cy="648215"/>
          </a:xfrm>
          <a:prstGeom prst="rect">
            <a:avLst/>
          </a:prstGeom>
        </p:spPr>
        <p:txBody>
          <a:bodyPr>
            <a:normAutofit fontScale="925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hu-HU" sz="4000" b="1" dirty="0">
                <a:latin typeface="Aptos Display" panose="020B0004020202020204" pitchFamily="34" charset="0"/>
              </a:rPr>
              <a:t>GONDOLATINDÍTÓ – LENTI JÁRÁS ÁLLAPOTKÉP</a:t>
            </a:r>
            <a:endParaRPr lang="hu-HU" sz="3200" dirty="0">
              <a:latin typeface="Aptos Display" panose="020B0004020202020204" pitchFamily="34" charset="0"/>
            </a:endParaRP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7503591B-3EDE-01EF-63FA-13444814C98D}"/>
              </a:ext>
            </a:extLst>
          </p:cNvPr>
          <p:cNvSpPr txBox="1">
            <a:spLocks/>
          </p:cNvSpPr>
          <p:nvPr/>
        </p:nvSpPr>
        <p:spPr>
          <a:xfrm>
            <a:off x="377199" y="1027521"/>
            <a:ext cx="10842975" cy="5166801"/>
          </a:xfrm>
          <a:prstGeom prst="rect">
            <a:avLst/>
          </a:prstGeom>
        </p:spPr>
        <p:txBody>
          <a:bodyPr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endParaRPr lang="hu-HU" sz="2000" dirty="0">
              <a:latin typeface="Aptos Display" panose="020B0004020202020204" pitchFamily="34" charset="0"/>
            </a:endParaRPr>
          </a:p>
        </p:txBody>
      </p:sp>
      <p:sp>
        <p:nvSpPr>
          <p:cNvPr id="5" name="Szövegdoboz 4">
            <a:extLst>
              <a:ext uri="{FF2B5EF4-FFF2-40B4-BE49-F238E27FC236}">
                <a16:creationId xmlns:a16="http://schemas.microsoft.com/office/drawing/2014/main" id="{EEBCDF44-9A47-B5C9-0E74-9F568F9FAFDB}"/>
              </a:ext>
            </a:extLst>
          </p:cNvPr>
          <p:cNvSpPr txBox="1"/>
          <p:nvPr/>
        </p:nvSpPr>
        <p:spPr>
          <a:xfrm>
            <a:off x="6976872" y="1027521"/>
            <a:ext cx="4928616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400" dirty="0"/>
              <a:t>Funkcionális ellátottság, infrastruktúra terén: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hu-HU" sz="2400" dirty="0"/>
              <a:t>Lenti kisvárosi szerepkörrel bír, a vonzáskörzete a járás nagy részét lefedi;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hu-HU" sz="2400" dirty="0"/>
              <a:t>Egészségügyi és oktatási ellátás kifejezetten kedvezőtlen, nehezen elérhetők az intézmények;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hu-HU" sz="2400" dirty="0"/>
              <a:t>Közlekedési kapcsolatai kedvezőtlenek;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hu-HU" sz="2400" dirty="0"/>
              <a:t>Közművekkel való ellátottságban hiányosságok vannak.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endParaRPr lang="hu-HU" dirty="0"/>
          </a:p>
        </p:txBody>
      </p:sp>
      <p:pic>
        <p:nvPicPr>
          <p:cNvPr id="6" name="table">
            <a:extLst>
              <a:ext uri="{FF2B5EF4-FFF2-40B4-BE49-F238E27FC236}">
                <a16:creationId xmlns:a16="http://schemas.microsoft.com/office/drawing/2014/main" id="{398159FD-70D8-3BFB-439A-FE59D6B539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7199" y="1409357"/>
            <a:ext cx="6015790" cy="4039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082922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1167BE-D21B-CE29-AD94-B057398965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115C05D0-897F-B562-2563-A160746613D4}"/>
              </a:ext>
            </a:extLst>
          </p:cNvPr>
          <p:cNvSpPr txBox="1">
            <a:spLocks/>
          </p:cNvSpPr>
          <p:nvPr/>
        </p:nvSpPr>
        <p:spPr>
          <a:xfrm>
            <a:off x="206085" y="217024"/>
            <a:ext cx="9982985" cy="1300880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hu-HU" sz="3200" b="1" dirty="0">
                <a:latin typeface="Aptos Display" panose="020B0004020202020204" pitchFamily="34" charset="0"/>
              </a:rPr>
              <a:t>GONDOLATINDÍTÓ – ÉREZHETŐ-E ELMOZDULÁS A MEGYEI TERÜLETFEJLESZTÉSI PROGRAMBAN (2020) FELTÁRT TÁRSADALMI-GAZDASÁGI PROBLÉMÁK TERÉN?</a:t>
            </a:r>
            <a:endParaRPr lang="hu-HU" sz="3200" dirty="0">
              <a:latin typeface="Aptos Display" panose="020B0004020202020204" pitchFamily="34" charset="0"/>
            </a:endParaRP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012FE4BD-875C-D313-533C-236EBBCE2C4B}"/>
              </a:ext>
            </a:extLst>
          </p:cNvPr>
          <p:cNvSpPr txBox="1">
            <a:spLocks/>
          </p:cNvSpPr>
          <p:nvPr/>
        </p:nvSpPr>
        <p:spPr>
          <a:xfrm>
            <a:off x="377199" y="1027521"/>
            <a:ext cx="10842975" cy="5166801"/>
          </a:xfrm>
          <a:prstGeom prst="rect">
            <a:avLst/>
          </a:prstGeom>
        </p:spPr>
        <p:txBody>
          <a:bodyPr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endParaRPr lang="hu-HU" sz="2000" dirty="0">
              <a:latin typeface="Aptos Display" panose="020B0004020202020204" pitchFamily="34" charset="0"/>
            </a:endParaRPr>
          </a:p>
        </p:txBody>
      </p:sp>
      <p:sp>
        <p:nvSpPr>
          <p:cNvPr id="5" name="Szövegdoboz 4">
            <a:extLst>
              <a:ext uri="{FF2B5EF4-FFF2-40B4-BE49-F238E27FC236}">
                <a16:creationId xmlns:a16="http://schemas.microsoft.com/office/drawing/2014/main" id="{0F3C9D13-6772-7E7E-CD74-49EF116BCF88}"/>
              </a:ext>
            </a:extLst>
          </p:cNvPr>
          <p:cNvSpPr txBox="1"/>
          <p:nvPr/>
        </p:nvSpPr>
        <p:spPr>
          <a:xfrm>
            <a:off x="294132" y="1649313"/>
            <a:ext cx="11603736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Courier New" panose="02070309020205020404" pitchFamily="49" charset="0"/>
              <a:buChar char="o"/>
            </a:pPr>
            <a:r>
              <a:rPr lang="hu-HU" sz="2400" dirty="0"/>
              <a:t>Belső perifériák, falusi </a:t>
            </a:r>
            <a:r>
              <a:rPr lang="hu-HU" sz="2400" dirty="0" err="1"/>
              <a:t>szegregátumok</a:t>
            </a:r>
            <a:r>
              <a:rPr lang="hu-HU" sz="2400" dirty="0"/>
              <a:t> alakultak ki a megyében, ahol jelentős a társadalmi depresszió, az elszegényedő társadalmi csoportok jelenléte;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hu-HU" sz="2400" dirty="0"/>
              <a:t>Elvándorló aktív korú népesség, fiatalok elvándorlása;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hu-HU" sz="2400" dirty="0"/>
              <a:t>Közlekedési nehézségek;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hu-HU" sz="2400" dirty="0"/>
              <a:t>Funkcióhiányos kistelepülési körzetek – aprófalvas településszerkezet ami befolyásolja az egyes közszolgáltatásokhoz való hozzáférés lehetőségét, így a szociális ellátás, a szakképzés, valamint a kulturális és közösségi programok, szolgáltatások elérhetőségét is;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hu-HU" sz="2400" dirty="0"/>
              <a:t>A foglalkoztatásban magas arányú a betanított és segédmunka;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hu-HU" sz="2400" dirty="0" err="1"/>
              <a:t>Alacsonyak</a:t>
            </a:r>
            <a:r>
              <a:rPr lang="hu-HU" sz="2400" dirty="0"/>
              <a:t> a fizetések, rugalmatlan munkaerőpiac (kevés atipikus foglalkoztatás, közlekedési nehézségek, stb.);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hu-HU" sz="2400" dirty="0"/>
              <a:t>Alacsony innovációs potenciállal (és tőkeerővel) rendelkező </a:t>
            </a:r>
            <a:r>
              <a:rPr lang="hu-HU" sz="2400" dirty="0" err="1"/>
              <a:t>mikro</a:t>
            </a:r>
            <a:r>
              <a:rPr lang="hu-HU" sz="2400" dirty="0"/>
              <a:t>- és kisvállalkozásokra támaszkodó megyei gazdaság.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2125450854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ct">
  <a:themeElements>
    <a:clrScheme name="Retrospect">
      <a:dk1>
        <a:sysClr val="windowText" lastClr="000000"/>
      </a:dk1>
      <a:lt1>
        <a:sysClr val="window" lastClr="FFFFFF"/>
      </a:lt1>
      <a:dk2>
        <a:srgbClr val="344068"/>
      </a:dk2>
      <a:lt2>
        <a:srgbClr val="D9E0E6"/>
      </a:lt2>
      <a:accent1>
        <a:srgbClr val="1CADE4"/>
      </a:accent1>
      <a:accent2>
        <a:srgbClr val="2683C6"/>
      </a:accent2>
      <a:accent3>
        <a:srgbClr val="28C4CC"/>
      </a:accent3>
      <a:accent4>
        <a:srgbClr val="42BA97"/>
      </a:accent4>
      <a:accent5>
        <a:srgbClr val="3E8853"/>
      </a:accent5>
      <a:accent6>
        <a:srgbClr val="62A39F"/>
      </a:accent6>
      <a:hlink>
        <a:srgbClr val="6EAC1C"/>
      </a:hlink>
      <a:folHlink>
        <a:srgbClr val="B26B02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9CC26709-368C-4D72-9060-94E5B3FF3CD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366</TotalTime>
  <Words>541</Words>
  <Application>Microsoft Office PowerPoint</Application>
  <PresentationFormat>Szélesvásznú</PresentationFormat>
  <Paragraphs>53</Paragraphs>
  <Slides>7</Slides>
  <Notes>0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5</vt:i4>
      </vt:variant>
      <vt:variant>
        <vt:lpstr>Téma</vt:lpstr>
      </vt:variant>
      <vt:variant>
        <vt:i4>1</vt:i4>
      </vt:variant>
      <vt:variant>
        <vt:lpstr>Diacímek</vt:lpstr>
      </vt:variant>
      <vt:variant>
        <vt:i4>7</vt:i4>
      </vt:variant>
    </vt:vector>
  </HeadingPairs>
  <TitlesOfParts>
    <vt:vector size="13" baseType="lpstr">
      <vt:lpstr>Aptos Display</vt:lpstr>
      <vt:lpstr>Calibri</vt:lpstr>
      <vt:lpstr>Calibri Light</vt:lpstr>
      <vt:lpstr>Courier New</vt:lpstr>
      <vt:lpstr>Wingdings</vt:lpstr>
      <vt:lpstr>Retrospect</vt:lpstr>
      <vt:lpstr>EGYÜTTMŰKÖDŐ ZALA VÁRMEGYEI HUMÁN FEJLESZTÉSEK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Lenovo</dc:creator>
  <cp:lastModifiedBy>Varga Diána</cp:lastModifiedBy>
  <cp:revision>18</cp:revision>
  <dcterms:created xsi:type="dcterms:W3CDTF">2026-05-27T13:12:11Z</dcterms:created>
  <dcterms:modified xsi:type="dcterms:W3CDTF">2026-06-08T12:35:32Z</dcterms:modified>
</cp:coreProperties>
</file>