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79" r:id="rId2"/>
    <p:sldId id="307" r:id="rId3"/>
    <p:sldId id="318" r:id="rId4"/>
    <p:sldId id="301" r:id="rId5"/>
    <p:sldId id="302" r:id="rId6"/>
    <p:sldId id="324" r:id="rId7"/>
    <p:sldId id="310" r:id="rId8"/>
    <p:sldId id="319" r:id="rId9"/>
    <p:sldId id="320" r:id="rId10"/>
    <p:sldId id="327" r:id="rId11"/>
    <p:sldId id="323" r:id="rId12"/>
    <p:sldId id="311" r:id="rId13"/>
    <p:sldId id="315" r:id="rId14"/>
    <p:sldId id="314" r:id="rId15"/>
    <p:sldId id="316" r:id="rId16"/>
    <p:sldId id="325" r:id="rId17"/>
    <p:sldId id="326" r:id="rId18"/>
    <p:sldId id="309" r:id="rId19"/>
  </p:sldIdLst>
  <p:sldSz cx="9144000" cy="6858000" type="screen4x3"/>
  <p:notesSz cx="6805613" cy="9939338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C4E2"/>
    <a:srgbClr val="AFCCF7"/>
    <a:srgbClr val="BEE8C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9" autoAdjust="0"/>
    <p:restoredTop sz="94609" autoAdjust="0"/>
  </p:normalViewPr>
  <p:slideViewPr>
    <p:cSldViewPr>
      <p:cViewPr>
        <p:scale>
          <a:sx n="100" d="100"/>
          <a:sy n="100" d="100"/>
        </p:scale>
        <p:origin x="-1890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mvhstrg15\kozos\K&#246;z&#246;s\-=Korm&#225;nyhivatal\prezent&#225;ci&#243;k\2018.%20augusztus\Prezent&#225;ci&#243;%202018_Zal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mvhstrg15\kozos\K&#246;z&#246;s\-=Korm&#225;nyhivatal\prezent&#225;ci&#243;k\2018.%20augusztus\Prezent&#225;ci&#243;%202018_Zal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mvhstrg15\kozos\K&#246;z&#246;s\-=Korm&#225;nyhivatal\prezent&#225;ci&#243;k\2018.%20augusztus\Prezent&#225;ci&#243;%202018_Zal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hu-HU"/>
  <c:chart>
    <c:view3D>
      <c:rotX val="40"/>
      <c:rotY val="40"/>
      <c:depthPercent val="100"/>
      <c:perspective val="10"/>
    </c:view3D>
    <c:sideWall>
      <c:spPr>
        <a:noFill/>
        <a:scene3d>
          <a:camera prst="orthographicFront"/>
          <a:lightRig rig="threePt" dir="t"/>
        </a:scene3d>
        <a:sp3d>
          <a:bevelT prst="slope"/>
        </a:sp3d>
      </c:spPr>
    </c:sideWall>
    <c:backWall>
      <c:spPr>
        <a:noFill/>
        <a:scene3d>
          <a:camera prst="orthographicFront"/>
          <a:lightRig rig="threePt" dir="t"/>
        </a:scene3d>
        <a:sp3d>
          <a:bevelT prst="slope"/>
        </a:sp3d>
      </c:spPr>
    </c:backWall>
    <c:plotArea>
      <c:layout>
        <c:manualLayout>
          <c:layoutTarget val="inner"/>
          <c:xMode val="edge"/>
          <c:yMode val="edge"/>
          <c:x val="4.6313121517571637E-2"/>
          <c:y val="1.477579782959617E-2"/>
          <c:w val="0.7787711676103799"/>
          <c:h val="0.93667389931249645"/>
        </c:manualLayout>
      </c:layout>
      <c:bar3DChart>
        <c:barDir val="col"/>
        <c:grouping val="standard"/>
        <c:ser>
          <c:idx val="0"/>
          <c:order val="0"/>
          <c:tx>
            <c:strRef>
              <c:f>Munka3!$A$2:$B$2</c:f>
              <c:strCache>
                <c:ptCount val="1"/>
                <c:pt idx="0">
                  <c:v>Energiahatékonyság 0%</c:v>
                </c:pt>
              </c:strCache>
            </c:strRef>
          </c:tx>
          <c:val>
            <c:numRef>
              <c:f>Munka3!$C$2:$D$2</c:f>
              <c:numCache>
                <c:formatCode>General</c:formatCode>
                <c:ptCount val="2"/>
                <c:pt idx="0">
                  <c:v>7</c:v>
                </c:pt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strRef>
              <c:f>Munka3!$A$3:$B$3</c:f>
              <c:strCache>
                <c:ptCount val="1"/>
                <c:pt idx="0">
                  <c:v>HACS együttműködés 0%</c:v>
                </c:pt>
              </c:strCache>
            </c:strRef>
          </c:tx>
          <c:val>
            <c:numRef>
              <c:f>Munka3!$C$3:$D$3</c:f>
              <c:numCache>
                <c:formatCode>General</c:formatCode>
                <c:ptCount val="2"/>
                <c:pt idx="0">
                  <c:v>8</c:v>
                </c:pt>
                <c:pt idx="1">
                  <c:v>0</c:v>
                </c:pt>
              </c:numCache>
            </c:numRef>
          </c:val>
        </c:ser>
        <c:ser>
          <c:idx val="2"/>
          <c:order val="2"/>
          <c:tx>
            <c:strRef>
              <c:f>Munka3!$A$4:$B$4</c:f>
              <c:strCache>
                <c:ptCount val="1"/>
                <c:pt idx="0">
                  <c:v>Vízgazdálkodás 50%</c:v>
                </c:pt>
              </c:strCache>
            </c:strRef>
          </c:tx>
          <c:val>
            <c:numRef>
              <c:f>Munka3!$C$4:$D$4</c:f>
              <c:numCache>
                <c:formatCode>General</c:formatCode>
                <c:ptCount val="2"/>
                <c:pt idx="0">
                  <c:v>2</c:v>
                </c:pt>
                <c:pt idx="1">
                  <c:v>1</c:v>
                </c:pt>
              </c:numCache>
            </c:numRef>
          </c:val>
        </c:ser>
        <c:ser>
          <c:idx val="3"/>
          <c:order val="3"/>
          <c:tx>
            <c:strRef>
              <c:f>Munka3!$A$5:$B$5</c:f>
              <c:strCache>
                <c:ptCount val="1"/>
                <c:pt idx="0">
                  <c:v>Időjárási kockázatok 29%</c:v>
                </c:pt>
              </c:strCache>
            </c:strRef>
          </c:tx>
          <c:val>
            <c:numRef>
              <c:f>Munka3!$C$5:$D$5</c:f>
              <c:numCache>
                <c:formatCode>General</c:formatCode>
                <c:ptCount val="2"/>
                <c:pt idx="0">
                  <c:v>14</c:v>
                </c:pt>
                <c:pt idx="1">
                  <c:v>4</c:v>
                </c:pt>
              </c:numCache>
            </c:numRef>
          </c:val>
        </c:ser>
        <c:ser>
          <c:idx val="4"/>
          <c:order val="4"/>
          <c:tx>
            <c:strRef>
              <c:f>Munka3!$A$6:$B$6</c:f>
              <c:strCache>
                <c:ptCount val="1"/>
                <c:pt idx="0">
                  <c:v>Mg kisüzemek 20%</c:v>
                </c:pt>
              </c:strCache>
            </c:strRef>
          </c:tx>
          <c:val>
            <c:numRef>
              <c:f>Munka3!$C$6:$D$6</c:f>
              <c:numCache>
                <c:formatCode>General</c:formatCode>
                <c:ptCount val="2"/>
                <c:pt idx="0">
                  <c:v>46</c:v>
                </c:pt>
                <c:pt idx="1">
                  <c:v>9</c:v>
                </c:pt>
              </c:numCache>
            </c:numRef>
          </c:val>
        </c:ser>
        <c:ser>
          <c:idx val="5"/>
          <c:order val="5"/>
          <c:tx>
            <c:strRef>
              <c:f>Munka3!$A$7:$B$7</c:f>
              <c:strCache>
                <c:ptCount val="1"/>
                <c:pt idx="0">
                  <c:v>Borászat 90%</c:v>
                </c:pt>
              </c:strCache>
            </c:strRef>
          </c:tx>
          <c:val>
            <c:numRef>
              <c:f>Munka3!$C$7:$D$7</c:f>
              <c:numCache>
                <c:formatCode>General</c:formatCode>
                <c:ptCount val="2"/>
                <c:pt idx="0">
                  <c:v>10</c:v>
                </c:pt>
                <c:pt idx="1">
                  <c:v>9</c:v>
                </c:pt>
              </c:numCache>
            </c:numRef>
          </c:val>
        </c:ser>
        <c:ser>
          <c:idx val="6"/>
          <c:order val="6"/>
          <c:tx>
            <c:strRef>
              <c:f>Munka3!$A$8:$B$8</c:f>
              <c:strCache>
                <c:ptCount val="1"/>
                <c:pt idx="0">
                  <c:v>Helyi piac 28%</c:v>
                </c:pt>
              </c:strCache>
            </c:strRef>
          </c:tx>
          <c:val>
            <c:numRef>
              <c:f>Munka3!$C$8:$D$8</c:f>
              <c:numCache>
                <c:formatCode>General</c:formatCode>
                <c:ptCount val="2"/>
                <c:pt idx="0">
                  <c:v>32</c:v>
                </c:pt>
                <c:pt idx="1">
                  <c:v>9</c:v>
                </c:pt>
              </c:numCache>
            </c:numRef>
          </c:val>
        </c:ser>
        <c:ser>
          <c:idx val="7"/>
          <c:order val="7"/>
          <c:tx>
            <c:strRef>
              <c:f>Munka3!$A$9:$B$9</c:f>
              <c:strCache>
                <c:ptCount val="1"/>
                <c:pt idx="0">
                  <c:v>Kertészeti gép 72%</c:v>
                </c:pt>
              </c:strCache>
            </c:strRef>
          </c:tx>
          <c:val>
            <c:numRef>
              <c:f>Munka3!$C$9:$D$9</c:f>
              <c:numCache>
                <c:formatCode>General</c:formatCode>
                <c:ptCount val="2"/>
                <c:pt idx="0">
                  <c:v>57</c:v>
                </c:pt>
                <c:pt idx="1">
                  <c:v>41</c:v>
                </c:pt>
              </c:numCache>
            </c:numRef>
          </c:val>
        </c:ser>
        <c:ser>
          <c:idx val="8"/>
          <c:order val="8"/>
          <c:tx>
            <c:strRef>
              <c:f>Munka3!$A$10:$B$10</c:f>
              <c:strCache>
                <c:ptCount val="1"/>
                <c:pt idx="0">
                  <c:v>Trágya 32%</c:v>
                </c:pt>
              </c:strCache>
            </c:strRef>
          </c:tx>
          <c:val>
            <c:numRef>
              <c:f>Munka3!$C$10:$D$10</c:f>
              <c:numCache>
                <c:formatCode>General</c:formatCode>
                <c:ptCount val="2"/>
                <c:pt idx="0">
                  <c:v>41</c:v>
                </c:pt>
                <c:pt idx="1">
                  <c:v>13</c:v>
                </c:pt>
              </c:numCache>
            </c:numRef>
          </c:val>
        </c:ser>
        <c:ser>
          <c:idx val="9"/>
          <c:order val="9"/>
          <c:tx>
            <c:strRef>
              <c:f>Munka3!$A$11:$B$11</c:f>
              <c:strCache>
                <c:ptCount val="1"/>
                <c:pt idx="0">
                  <c:v>Szennyvízkezelés 17%</c:v>
                </c:pt>
              </c:strCache>
            </c:strRef>
          </c:tx>
          <c:val>
            <c:numRef>
              <c:f>Munka3!$C$11:$D$11</c:f>
              <c:numCache>
                <c:formatCode>General</c:formatCode>
                <c:ptCount val="2"/>
                <c:pt idx="0">
                  <c:v>12</c:v>
                </c:pt>
                <c:pt idx="1">
                  <c:v>2</c:v>
                </c:pt>
              </c:numCache>
            </c:numRef>
          </c:val>
        </c:ser>
        <c:ser>
          <c:idx val="10"/>
          <c:order val="10"/>
          <c:tx>
            <c:strRef>
              <c:f>Munka3!$A$12:$B$12</c:f>
              <c:strCache>
                <c:ptCount val="1"/>
                <c:pt idx="0">
                  <c:v>Erdészeti gép 88%</c:v>
                </c:pt>
              </c:strCache>
            </c:strRef>
          </c:tx>
          <c:val>
            <c:numRef>
              <c:f>Munka3!$C$12:$D$12</c:f>
              <c:numCache>
                <c:formatCode>General</c:formatCode>
                <c:ptCount val="2"/>
                <c:pt idx="0">
                  <c:v>17</c:v>
                </c:pt>
                <c:pt idx="1">
                  <c:v>15</c:v>
                </c:pt>
              </c:numCache>
            </c:numRef>
          </c:val>
        </c:ser>
        <c:ser>
          <c:idx val="11"/>
          <c:order val="11"/>
          <c:tx>
            <c:strRef>
              <c:f>Munka3!$A$13:$B$13</c:f>
              <c:strCache>
                <c:ptCount val="1"/>
                <c:pt idx="0">
                  <c:v>HACS finanszírozás 100%</c:v>
                </c:pt>
              </c:strCache>
            </c:strRef>
          </c:tx>
          <c:val>
            <c:numRef>
              <c:f>Munka3!$C$13:$D$13</c:f>
              <c:numCache>
                <c:formatCode>General</c:formatCode>
                <c:ptCount val="2"/>
                <c:pt idx="0">
                  <c:v>7</c:v>
                </c:pt>
                <c:pt idx="1">
                  <c:v>7</c:v>
                </c:pt>
              </c:numCache>
            </c:numRef>
          </c:val>
        </c:ser>
        <c:ser>
          <c:idx val="12"/>
          <c:order val="12"/>
          <c:tx>
            <c:strRef>
              <c:f>Munka3!$A$14:$B$14</c:f>
              <c:strCache>
                <c:ptCount val="1"/>
                <c:pt idx="0">
                  <c:v>Fiatal gazda 45%</c:v>
                </c:pt>
              </c:strCache>
            </c:strRef>
          </c:tx>
          <c:val>
            <c:numRef>
              <c:f>Munka3!$C$14:$D$14</c:f>
              <c:numCache>
                <c:formatCode>General</c:formatCode>
                <c:ptCount val="2"/>
                <c:pt idx="0">
                  <c:v>88</c:v>
                </c:pt>
                <c:pt idx="1">
                  <c:v>40</c:v>
                </c:pt>
              </c:numCache>
            </c:numRef>
          </c:val>
        </c:ser>
        <c:ser>
          <c:idx val="13"/>
          <c:order val="13"/>
          <c:tx>
            <c:strRef>
              <c:f>Munka3!$A$15:$B$15</c:f>
              <c:strCache>
                <c:ptCount val="1"/>
                <c:pt idx="0">
                  <c:v>Diverz 47%</c:v>
                </c:pt>
              </c:strCache>
            </c:strRef>
          </c:tx>
          <c:val>
            <c:numRef>
              <c:f>Munka3!$C$15:$D$15</c:f>
              <c:numCache>
                <c:formatCode>General</c:formatCode>
                <c:ptCount val="2"/>
                <c:pt idx="0">
                  <c:v>36</c:v>
                </c:pt>
                <c:pt idx="1">
                  <c:v>17</c:v>
                </c:pt>
              </c:numCache>
            </c:numRef>
          </c:val>
        </c:ser>
        <c:ser>
          <c:idx val="14"/>
          <c:order val="14"/>
          <c:tx>
            <c:strRef>
              <c:f>Munka3!$A$16:$B$16</c:f>
              <c:strCache>
                <c:ptCount val="1"/>
                <c:pt idx="0">
                  <c:v>Településkép 32%</c:v>
                </c:pt>
              </c:strCache>
            </c:strRef>
          </c:tx>
          <c:val>
            <c:numRef>
              <c:f>Munka3!$C$16:$D$16</c:f>
              <c:numCache>
                <c:formatCode>General</c:formatCode>
                <c:ptCount val="2"/>
                <c:pt idx="0">
                  <c:v>90</c:v>
                </c:pt>
                <c:pt idx="1">
                  <c:v>29</c:v>
                </c:pt>
              </c:numCache>
            </c:numRef>
          </c:val>
        </c:ser>
        <c:ser>
          <c:idx val="15"/>
          <c:order val="15"/>
          <c:tx>
            <c:strRef>
              <c:f>Munka3!$A$17:$B$17</c:f>
              <c:strCache>
                <c:ptCount val="1"/>
                <c:pt idx="0">
                  <c:v>Kertészet 26%</c:v>
                </c:pt>
              </c:strCache>
            </c:strRef>
          </c:tx>
          <c:val>
            <c:numRef>
              <c:f>Munka3!$C$17:$D$17</c:f>
              <c:numCache>
                <c:formatCode>General</c:formatCode>
                <c:ptCount val="2"/>
                <c:pt idx="0">
                  <c:v>53</c:v>
                </c:pt>
                <c:pt idx="1">
                  <c:v>14</c:v>
                </c:pt>
              </c:numCache>
            </c:numRef>
          </c:val>
        </c:ser>
        <c:ser>
          <c:idx val="16"/>
          <c:order val="16"/>
          <c:tx>
            <c:strRef>
              <c:f>Munka3!$A$18:$B$18</c:f>
              <c:strCache>
                <c:ptCount val="1"/>
                <c:pt idx="0">
                  <c:v>Terménytároló 79%</c:v>
                </c:pt>
              </c:strCache>
            </c:strRef>
          </c:tx>
          <c:val>
            <c:numRef>
              <c:f>Munka3!$C$18:$D$18</c:f>
              <c:numCache>
                <c:formatCode>General</c:formatCode>
                <c:ptCount val="2"/>
                <c:pt idx="0">
                  <c:v>29</c:v>
                </c:pt>
                <c:pt idx="1">
                  <c:v>23</c:v>
                </c:pt>
              </c:numCache>
            </c:numRef>
          </c:val>
        </c:ser>
        <c:ser>
          <c:idx val="17"/>
          <c:order val="17"/>
          <c:tx>
            <c:strRef>
              <c:f>Munka3!$A$19:$B$19</c:f>
              <c:strCache>
                <c:ptCount val="1"/>
                <c:pt idx="0">
                  <c:v>Külterületi utak 68%</c:v>
                </c:pt>
              </c:strCache>
            </c:strRef>
          </c:tx>
          <c:val>
            <c:numRef>
              <c:f>Munka3!$C$19:$D$19</c:f>
              <c:numCache>
                <c:formatCode>General</c:formatCode>
                <c:ptCount val="2"/>
                <c:pt idx="0">
                  <c:v>76</c:v>
                </c:pt>
                <c:pt idx="1">
                  <c:v>52</c:v>
                </c:pt>
              </c:numCache>
            </c:numRef>
          </c:val>
        </c:ser>
        <c:ser>
          <c:idx val="18"/>
          <c:order val="18"/>
          <c:tx>
            <c:strRef>
              <c:f>Munka3!$A$20:$B$20</c:f>
              <c:strCache>
                <c:ptCount val="1"/>
                <c:pt idx="0">
                  <c:v>ÉLIP 35%</c:v>
                </c:pt>
              </c:strCache>
            </c:strRef>
          </c:tx>
          <c:val>
            <c:numRef>
              <c:f>Munka3!$C$20:$D$20</c:f>
              <c:numCache>
                <c:formatCode>General</c:formatCode>
                <c:ptCount val="2"/>
                <c:pt idx="0">
                  <c:v>31</c:v>
                </c:pt>
                <c:pt idx="1">
                  <c:v>11</c:v>
                </c:pt>
              </c:numCache>
            </c:numRef>
          </c:val>
        </c:ser>
        <c:ser>
          <c:idx val="19"/>
          <c:order val="19"/>
          <c:tx>
            <c:strRef>
              <c:f>Munka3!$A$21:$B$21</c:f>
              <c:strCache>
                <c:ptCount val="1"/>
                <c:pt idx="0">
                  <c:v>ÁTK 72%</c:v>
                </c:pt>
              </c:strCache>
            </c:strRef>
          </c:tx>
          <c:val>
            <c:numRef>
              <c:f>Munka3!$C$21:$D$21</c:f>
              <c:numCache>
                <c:formatCode>General</c:formatCode>
                <c:ptCount val="2"/>
                <c:pt idx="0">
                  <c:v>95</c:v>
                </c:pt>
                <c:pt idx="1">
                  <c:v>68</c:v>
                </c:pt>
              </c:numCache>
            </c:numRef>
          </c:val>
        </c:ser>
        <c:shape val="cylinder"/>
        <c:axId val="57673984"/>
        <c:axId val="57679872"/>
        <c:axId val="57688064"/>
      </c:bar3DChart>
      <c:catAx>
        <c:axId val="57673984"/>
        <c:scaling>
          <c:orientation val="minMax"/>
        </c:scaling>
        <c:delete val="1"/>
        <c:axPos val="b"/>
        <c:tickLblPos val="none"/>
        <c:crossAx val="57679872"/>
        <c:crosses val="autoZero"/>
        <c:auto val="1"/>
        <c:lblAlgn val="ctr"/>
        <c:lblOffset val="100"/>
      </c:catAx>
      <c:valAx>
        <c:axId val="57679872"/>
        <c:scaling>
          <c:orientation val="minMax"/>
        </c:scaling>
        <c:axPos val="l"/>
        <c:majorGridlines/>
        <c:numFmt formatCode="General" sourceLinked="1"/>
        <c:tickLblPos val="nextTo"/>
        <c:crossAx val="57673984"/>
        <c:crosses val="autoZero"/>
        <c:crossBetween val="between"/>
      </c:valAx>
      <c:serAx>
        <c:axId val="57688064"/>
        <c:scaling>
          <c:orientation val="minMax"/>
        </c:scaling>
        <c:axPos val="b"/>
        <c:tickLblPos val="nextTo"/>
        <c:txPr>
          <a:bodyPr/>
          <a:lstStyle/>
          <a:p>
            <a:pPr>
              <a:defRPr b="1" i="0" baseline="0"/>
            </a:pPr>
            <a:endParaRPr lang="hu-HU"/>
          </a:p>
        </c:txPr>
        <c:crossAx val="57679872"/>
        <c:crosses val="autoZero"/>
      </c:ser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hu-H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1.0175151478895507E-2"/>
          <c:y val="0.10423983292411029"/>
          <c:w val="0.96269111124405116"/>
          <c:h val="0.78446391781672331"/>
        </c:manualLayout>
      </c:layout>
      <c:bar3DChart>
        <c:barDir val="col"/>
        <c:grouping val="clustered"/>
        <c:ser>
          <c:idx val="0"/>
          <c:order val="0"/>
          <c:tx>
            <c:v>2016</c:v>
          </c:tx>
          <c:dLbls>
            <c:dLbl>
              <c:idx val="0"/>
              <c:layout>
                <c:manualLayout>
                  <c:x val="8.3333333333333367E-3"/>
                  <c:y val="-5.0179211469534052E-2"/>
                </c:manualLayout>
              </c:layout>
              <c:showVal val="1"/>
            </c:dLbl>
            <c:showVal val="1"/>
          </c:dLbls>
          <c:val>
            <c:numRef>
              <c:f>Munka3!$B$27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1"/>
          <c:order val="1"/>
          <c:tx>
            <c:v>2017</c:v>
          </c:tx>
          <c:dLbls>
            <c:dLbl>
              <c:idx val="0"/>
              <c:layout>
                <c:manualLayout>
                  <c:x val="2.8245793202464682E-2"/>
                  <c:y val="-0.11469534050179225"/>
                </c:manualLayout>
              </c:layout>
              <c:showVal val="1"/>
            </c:dLbl>
            <c:numFmt formatCode="#,##0" sourceLinked="0"/>
            <c:showVal val="1"/>
          </c:dLbls>
          <c:val>
            <c:numRef>
              <c:f>Munka3!$B$28</c:f>
              <c:numCache>
                <c:formatCode>General</c:formatCode>
                <c:ptCount val="1"/>
                <c:pt idx="0">
                  <c:v>186774680</c:v>
                </c:pt>
              </c:numCache>
            </c:numRef>
          </c:val>
        </c:ser>
        <c:ser>
          <c:idx val="2"/>
          <c:order val="2"/>
          <c:tx>
            <c:v>2018</c:v>
          </c:tx>
          <c:dLbls>
            <c:dLbl>
              <c:idx val="0"/>
              <c:layout>
                <c:manualLayout>
                  <c:x val="3.643318477434139E-2"/>
                  <c:y val="-0.12544802867383514"/>
                </c:manualLayout>
              </c:layout>
              <c:tx>
                <c:rich>
                  <a:bodyPr/>
                  <a:lstStyle/>
                  <a:p>
                    <a:r>
                      <a:rPr lang="hu-HU" dirty="0" smtClean="0"/>
                      <a:t> </a:t>
                    </a:r>
                    <a:r>
                      <a:rPr lang="en-US" dirty="0" smtClean="0"/>
                      <a:t>831</a:t>
                    </a:r>
                    <a:r>
                      <a:rPr lang="hu-HU" dirty="0" smtClean="0"/>
                      <a:t> </a:t>
                    </a:r>
                    <a:r>
                      <a:rPr lang="en-US" dirty="0" smtClean="0"/>
                      <a:t> </a:t>
                    </a:r>
                    <a:r>
                      <a:rPr lang="en-US" dirty="0"/>
                      <a:t>074 770</a:t>
                    </a:r>
                  </a:p>
                </c:rich>
              </c:tx>
              <c:showVal val="1"/>
            </c:dLbl>
            <c:numFmt formatCode="#,##0" sourceLinked="0"/>
            <c:showVal val="1"/>
          </c:dLbls>
          <c:val>
            <c:numRef>
              <c:f>Munka3!$B$29</c:f>
              <c:numCache>
                <c:formatCode>General</c:formatCode>
                <c:ptCount val="1"/>
                <c:pt idx="0">
                  <c:v>831074770</c:v>
                </c:pt>
              </c:numCache>
            </c:numRef>
          </c:val>
        </c:ser>
        <c:dLbls>
          <c:showVal val="1"/>
        </c:dLbls>
        <c:shape val="cylinder"/>
        <c:axId val="57719424"/>
        <c:axId val="58065280"/>
        <c:axId val="0"/>
      </c:bar3DChart>
      <c:catAx>
        <c:axId val="57719424"/>
        <c:scaling>
          <c:orientation val="minMax"/>
        </c:scaling>
        <c:axPos val="b"/>
        <c:majorTickMark val="none"/>
        <c:tickLblPos val="nextTo"/>
        <c:crossAx val="58065280"/>
        <c:crosses val="autoZero"/>
        <c:auto val="1"/>
        <c:lblAlgn val="ctr"/>
        <c:lblOffset val="100"/>
      </c:catAx>
      <c:valAx>
        <c:axId val="58065280"/>
        <c:scaling>
          <c:orientation val="minMax"/>
        </c:scaling>
        <c:delete val="1"/>
        <c:axPos val="l"/>
        <c:numFmt formatCode="General" sourceLinked="1"/>
        <c:tickLblPos val="none"/>
        <c:crossAx val="5771942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76977048421734995"/>
          <c:y val="6.093189964157706E-2"/>
          <c:w val="0.18211686978714933"/>
          <c:h val="6.4813309626619395E-2"/>
        </c:manualLayout>
      </c:layout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hu-HU"/>
  <c:chart>
    <c:view3D>
      <c:rotX val="0"/>
      <c:rAngAx val="1"/>
    </c:view3D>
    <c:plotArea>
      <c:layout/>
      <c:bar3DChart>
        <c:barDir val="col"/>
        <c:grouping val="clustered"/>
        <c:ser>
          <c:idx val="1"/>
          <c:order val="0"/>
          <c:tx>
            <c:strRef>
              <c:f>Munka4!$A$2</c:f>
              <c:strCache>
                <c:ptCount val="1"/>
                <c:pt idx="0">
                  <c:v>Fiatal gazda</c:v>
                </c:pt>
              </c:strCache>
            </c:strRef>
          </c:tx>
          <c:val>
            <c:numRef>
              <c:f>Munka4!$P$2</c:f>
              <c:numCache>
                <c:formatCode>_-* #,##0\ [$Ft-40E]_-;\-* #,##0\ [$Ft-40E]_-;_-* "-"??\ [$Ft-40E]_-;_-@_-</c:formatCode>
                <c:ptCount val="1"/>
                <c:pt idx="0">
                  <c:v>353776200</c:v>
                </c:pt>
              </c:numCache>
            </c:numRef>
          </c:val>
        </c:ser>
        <c:ser>
          <c:idx val="0"/>
          <c:order val="1"/>
          <c:tx>
            <c:strRef>
              <c:f>Munka4!$A$3</c:f>
              <c:strCache>
                <c:ptCount val="1"/>
                <c:pt idx="0">
                  <c:v>HACS finanszírozás</c:v>
                </c:pt>
              </c:strCache>
            </c:strRef>
          </c:tx>
          <c:val>
            <c:numRef>
              <c:f>Munka4!$P$3</c:f>
              <c:numCache>
                <c:formatCode>_-* #,##0\ [$Ft-40E]_-;\-* #,##0\ [$Ft-40E]_-;_-* "-"??\ [$Ft-40E]_-;_-@_-</c:formatCode>
                <c:ptCount val="1"/>
                <c:pt idx="0">
                  <c:v>153975685</c:v>
                </c:pt>
              </c:numCache>
            </c:numRef>
          </c:val>
        </c:ser>
        <c:ser>
          <c:idx val="2"/>
          <c:order val="2"/>
          <c:tx>
            <c:strRef>
              <c:f>Munka4!$A$4</c:f>
              <c:strCache>
                <c:ptCount val="1"/>
                <c:pt idx="0">
                  <c:v>Külterületi utak</c:v>
                </c:pt>
              </c:strCache>
            </c:strRef>
          </c:tx>
          <c:val>
            <c:numRef>
              <c:f>Munka4!$P$4</c:f>
              <c:numCache>
                <c:formatCode>_-* #,##0\ [$Ft-40E]_-;\-* #,##0\ [$Ft-40E]_-;_-* "-"??\ [$Ft-40E]_-;_-@_-</c:formatCode>
                <c:ptCount val="1"/>
                <c:pt idx="0">
                  <c:v>122550485</c:v>
                </c:pt>
              </c:numCache>
            </c:numRef>
          </c:val>
        </c:ser>
        <c:ser>
          <c:idx val="3"/>
          <c:order val="3"/>
          <c:tx>
            <c:strRef>
              <c:f>Munka4!$A$5</c:f>
              <c:strCache>
                <c:ptCount val="1"/>
                <c:pt idx="0">
                  <c:v>ÉLIP</c:v>
                </c:pt>
              </c:strCache>
            </c:strRef>
          </c:tx>
          <c:val>
            <c:numRef>
              <c:f>Munka4!$P$5</c:f>
              <c:numCache>
                <c:formatCode>_-* #,##0\ [$Ft-40E]_-;\-* #,##0\ [$Ft-40E]_-;_-* "-"??\ [$Ft-40E]_-;_-@_-</c:formatCode>
                <c:ptCount val="1"/>
                <c:pt idx="0">
                  <c:v>78396740</c:v>
                </c:pt>
              </c:numCache>
            </c:numRef>
          </c:val>
        </c:ser>
        <c:ser>
          <c:idx val="4"/>
          <c:order val="4"/>
          <c:tx>
            <c:strRef>
              <c:f>Munka4!$A$6</c:f>
              <c:strCache>
                <c:ptCount val="1"/>
                <c:pt idx="0">
                  <c:v>Trágya</c:v>
                </c:pt>
              </c:strCache>
            </c:strRef>
          </c:tx>
          <c:val>
            <c:numRef>
              <c:f>Munka4!$P$6</c:f>
              <c:numCache>
                <c:formatCode>_-* #,##0\ [$Ft-40E]_-;\-* #,##0\ [$Ft-40E]_-;_-* "-"??\ [$Ft-40E]_-;_-@_-</c:formatCode>
                <c:ptCount val="1"/>
                <c:pt idx="0">
                  <c:v>73610735</c:v>
                </c:pt>
              </c:numCache>
            </c:numRef>
          </c:val>
        </c:ser>
        <c:ser>
          <c:idx val="5"/>
          <c:order val="5"/>
          <c:tx>
            <c:strRef>
              <c:f>Munka4!$A$7</c:f>
              <c:strCache>
                <c:ptCount val="1"/>
                <c:pt idx="0">
                  <c:v>ÁTK</c:v>
                </c:pt>
              </c:strCache>
            </c:strRef>
          </c:tx>
          <c:val>
            <c:numRef>
              <c:f>Munka4!$P$7</c:f>
              <c:numCache>
                <c:formatCode>_-* #,##0\ [$Ft-40E]_-;\-* #,##0\ [$Ft-40E]_-;_-* "-"??\ [$Ft-40E]_-;_-@_-</c:formatCode>
                <c:ptCount val="1"/>
                <c:pt idx="0">
                  <c:v>66951287</c:v>
                </c:pt>
              </c:numCache>
            </c:numRef>
          </c:val>
        </c:ser>
        <c:ser>
          <c:idx val="6"/>
          <c:order val="6"/>
          <c:tx>
            <c:strRef>
              <c:f>Munka4!$A$8</c:f>
              <c:strCache>
                <c:ptCount val="1"/>
                <c:pt idx="0">
                  <c:v>Kertészeti gép</c:v>
                </c:pt>
              </c:strCache>
            </c:strRef>
          </c:tx>
          <c:val>
            <c:numRef>
              <c:f>Munka4!$P$8</c:f>
              <c:numCache>
                <c:formatCode>_-* #,##0\ [$Ft-40E]_-;\-* #,##0\ [$Ft-40E]_-;_-* "-"??\ [$Ft-40E]_-;_-@_-</c:formatCode>
                <c:ptCount val="1"/>
                <c:pt idx="0">
                  <c:v>63477187</c:v>
                </c:pt>
              </c:numCache>
            </c:numRef>
          </c:val>
        </c:ser>
        <c:ser>
          <c:idx val="7"/>
          <c:order val="7"/>
          <c:tx>
            <c:strRef>
              <c:f>Munka4!$A$9</c:f>
              <c:strCache>
                <c:ptCount val="1"/>
                <c:pt idx="0">
                  <c:v>Településkép</c:v>
                </c:pt>
              </c:strCache>
            </c:strRef>
          </c:tx>
          <c:val>
            <c:numRef>
              <c:f>Munka4!$P$9</c:f>
              <c:numCache>
                <c:formatCode>_-* #,##0\ [$Ft-40E]_-;\-* #,##0\ [$Ft-40E]_-;_-* "-"??\ [$Ft-40E]_-;_-@_-</c:formatCode>
                <c:ptCount val="1"/>
                <c:pt idx="0">
                  <c:v>43475816</c:v>
                </c:pt>
              </c:numCache>
            </c:numRef>
          </c:val>
        </c:ser>
        <c:ser>
          <c:idx val="8"/>
          <c:order val="8"/>
          <c:tx>
            <c:strRef>
              <c:f>Munka4!$A$10</c:f>
              <c:strCache>
                <c:ptCount val="1"/>
                <c:pt idx="0">
                  <c:v>Mg kisüzemek</c:v>
                </c:pt>
              </c:strCache>
            </c:strRef>
          </c:tx>
          <c:val>
            <c:numRef>
              <c:f>Munka4!$P$10</c:f>
              <c:numCache>
                <c:formatCode>_-* #,##0\ [$Ft-40E]_-;\-* #,##0\ [$Ft-40E]_-;_-* "-"??\ [$Ft-40E]_-;_-@_-</c:formatCode>
                <c:ptCount val="1"/>
                <c:pt idx="0">
                  <c:v>31398408</c:v>
                </c:pt>
              </c:numCache>
            </c:numRef>
          </c:val>
        </c:ser>
        <c:ser>
          <c:idx val="9"/>
          <c:order val="9"/>
          <c:tx>
            <c:strRef>
              <c:f>Munka4!$A$11</c:f>
              <c:strCache>
                <c:ptCount val="1"/>
                <c:pt idx="0">
                  <c:v>Borászat</c:v>
                </c:pt>
              </c:strCache>
            </c:strRef>
          </c:tx>
          <c:val>
            <c:numRef>
              <c:f>Munka4!$P$11</c:f>
              <c:numCache>
                <c:formatCode>_-* #,##0\ [$Ft-40E]_-;\-* #,##0\ [$Ft-40E]_-;_-* "-"??\ [$Ft-40E]_-;_-@_-</c:formatCode>
                <c:ptCount val="1"/>
                <c:pt idx="0">
                  <c:v>13619651</c:v>
                </c:pt>
              </c:numCache>
            </c:numRef>
          </c:val>
        </c:ser>
        <c:ser>
          <c:idx val="10"/>
          <c:order val="10"/>
          <c:tx>
            <c:strRef>
              <c:f>Munka4!$A$12</c:f>
              <c:strCache>
                <c:ptCount val="1"/>
                <c:pt idx="0">
                  <c:v>Kertészet</c:v>
                </c:pt>
              </c:strCache>
            </c:strRef>
          </c:tx>
          <c:val>
            <c:numRef>
              <c:f>Munka4!$P$12</c:f>
              <c:numCache>
                <c:formatCode>_-* #,##0\ [$Ft-40E]_-;\-* #,##0\ [$Ft-40E]_-;_-* "-"??\ [$Ft-40E]_-;_-@_-</c:formatCode>
                <c:ptCount val="1"/>
                <c:pt idx="0">
                  <c:v>5169019</c:v>
                </c:pt>
              </c:numCache>
            </c:numRef>
          </c:val>
        </c:ser>
        <c:shape val="cylinder"/>
        <c:axId val="58210176"/>
        <c:axId val="58211712"/>
        <c:axId val="0"/>
      </c:bar3DChart>
      <c:catAx>
        <c:axId val="58210176"/>
        <c:scaling>
          <c:orientation val="minMax"/>
        </c:scaling>
        <c:delete val="1"/>
        <c:axPos val="b"/>
        <c:tickLblPos val="none"/>
        <c:crossAx val="58211712"/>
        <c:crosses val="autoZero"/>
        <c:auto val="1"/>
        <c:lblAlgn val="ctr"/>
        <c:lblOffset val="100"/>
      </c:catAx>
      <c:valAx>
        <c:axId val="58211712"/>
        <c:scaling>
          <c:orientation val="minMax"/>
        </c:scaling>
        <c:axPos val="l"/>
        <c:majorGridlines/>
        <c:numFmt formatCode="_-* #,##0\ [$Ft-40E]_-;\-* #,##0\ [$Ft-40E]_-;_-* &quot;-&quot;??\ [$Ft-40E]_-;_-@_-" sourceLinked="1"/>
        <c:tickLblPos val="nextTo"/>
        <c:crossAx val="582101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617017547362797"/>
          <c:y val="5.9120877245485391E-2"/>
          <c:w val="0.10155505426004778"/>
          <c:h val="0.65196168889909878"/>
        </c:manualLayout>
      </c:layout>
      <c:txPr>
        <a:bodyPr/>
        <a:lstStyle/>
        <a:p>
          <a:pPr>
            <a:defRPr sz="700" baseline="0"/>
          </a:pPr>
          <a:endParaRPr lang="hu-HU"/>
        </a:p>
      </c:txPr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841" cy="497524"/>
          </a:xfrm>
          <a:prstGeom prst="rect">
            <a:avLst/>
          </a:prstGeom>
        </p:spPr>
        <p:txBody>
          <a:bodyPr vert="horz" lIns="91550" tIns="45775" rIns="91550" bIns="45775" rtlCol="0"/>
          <a:lstStyle>
            <a:lvl1pPr algn="l">
              <a:defRPr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4183" y="0"/>
            <a:ext cx="2949841" cy="497524"/>
          </a:xfrm>
          <a:prstGeom prst="rect">
            <a:avLst/>
          </a:prstGeom>
        </p:spPr>
        <p:txBody>
          <a:bodyPr vert="horz" lIns="91550" tIns="45775" rIns="91550" bIns="45775" rtlCol="0"/>
          <a:lstStyle>
            <a:lvl1pPr algn="r">
              <a:defRPr sz="1200"/>
            </a:lvl1pPr>
          </a:lstStyle>
          <a:p>
            <a:pPr>
              <a:defRPr/>
            </a:pPr>
            <a:fld id="{1BC5CD36-4429-4D6F-8795-5BD51B823C89}" type="datetimeFigureOut">
              <a:rPr lang="hu-HU"/>
              <a:pPr>
                <a:defRPr/>
              </a:pPr>
              <a:t>2018.08.29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0" tIns="45775" rIns="91550" bIns="45775" rtlCol="0" anchor="ctr"/>
          <a:lstStyle/>
          <a:p>
            <a:pPr lvl="0"/>
            <a:endParaRPr lang="hu-HU" noProof="0" smtClean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0244" y="4720908"/>
            <a:ext cx="5445126" cy="4472940"/>
          </a:xfrm>
          <a:prstGeom prst="rect">
            <a:avLst/>
          </a:prstGeom>
        </p:spPr>
        <p:txBody>
          <a:bodyPr vert="horz" lIns="91550" tIns="45775" rIns="91550" bIns="45775" rtlCol="0">
            <a:normAutofit/>
          </a:bodyPr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40226"/>
            <a:ext cx="2949841" cy="497523"/>
          </a:xfrm>
          <a:prstGeom prst="rect">
            <a:avLst/>
          </a:prstGeom>
        </p:spPr>
        <p:txBody>
          <a:bodyPr vert="horz" lIns="91550" tIns="45775" rIns="91550" bIns="45775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4183" y="9440226"/>
            <a:ext cx="2949841" cy="497523"/>
          </a:xfrm>
          <a:prstGeom prst="rect">
            <a:avLst/>
          </a:prstGeom>
        </p:spPr>
        <p:txBody>
          <a:bodyPr vert="horz" lIns="91550" tIns="45775" rIns="91550" bIns="45775" rtlCol="0" anchor="b"/>
          <a:lstStyle>
            <a:lvl1pPr algn="r">
              <a:defRPr sz="1200"/>
            </a:lvl1pPr>
          </a:lstStyle>
          <a:p>
            <a:pPr>
              <a:defRPr/>
            </a:pPr>
            <a:fld id="{440162C5-C181-4187-80C8-7C2C9BE3D2D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3994842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0162C5-C181-4187-80C8-7C2C9BE3D2D8}" type="slidenum">
              <a:rPr lang="hu-HU" smtClean="0"/>
              <a:pPr>
                <a:defRPr/>
              </a:pPr>
              <a:t>8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DF465-62F3-4D16-9694-645C19E7815D}" type="datetimeFigureOut">
              <a:rPr lang="hu-HU"/>
              <a:pPr>
                <a:defRPr/>
              </a:pPr>
              <a:t>2018.08.29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7A4E2-5E2A-4F38-BA43-FF485067E50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8B8EE-4956-4F98-86EE-07B0E1F34BEB}" type="datetimeFigureOut">
              <a:rPr lang="hu-HU"/>
              <a:pPr>
                <a:defRPr/>
              </a:pPr>
              <a:t>2018.08.29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EAB63-9F73-46DA-AB87-15E759EC4C3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BA190-A8E2-49CC-809F-A71BBAA10219}" type="datetimeFigureOut">
              <a:rPr lang="hu-HU"/>
              <a:pPr>
                <a:defRPr/>
              </a:pPr>
              <a:t>2018.08.29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F4318-41D2-42A0-9255-AF064AF45CAA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A5071-1CD3-4E68-9F91-5AA39A27C3D4}" type="datetimeFigureOut">
              <a:rPr lang="hu-HU"/>
              <a:pPr>
                <a:defRPr/>
              </a:pPr>
              <a:t>2018.08.29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9E27E-F4B8-4754-8FE2-106F36E5326A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4874D-4FDE-4AE9-A8AD-CC55D0977675}" type="datetimeFigureOut">
              <a:rPr lang="hu-HU"/>
              <a:pPr>
                <a:defRPr/>
              </a:pPr>
              <a:t>2018.08.29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DB3DE-E3D4-4FA5-A3BA-5C9EACE156A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06E21-7421-4A56-92E9-EF7E49858A24}" type="datetimeFigureOut">
              <a:rPr lang="hu-HU"/>
              <a:pPr>
                <a:defRPr/>
              </a:pPr>
              <a:t>2018.08.29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988-76FF-43D3-9643-2C5B742ECF6E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8A022-036F-4820-B628-EF38B2400189}" type="datetimeFigureOut">
              <a:rPr lang="hu-HU"/>
              <a:pPr>
                <a:defRPr/>
              </a:pPr>
              <a:t>2018.08.29</a:t>
            </a:fld>
            <a:endParaRPr lang="hu-HU"/>
          </a:p>
        </p:txBody>
      </p:sp>
      <p:sp>
        <p:nvSpPr>
          <p:cNvPr id="8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C564F-08E7-497F-8D92-1D09FC39441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9C7A1-5DD9-4CEE-AFE1-D7A96E0842E9}" type="datetimeFigureOut">
              <a:rPr lang="hu-HU"/>
              <a:pPr>
                <a:defRPr/>
              </a:pPr>
              <a:t>2018.08.29</a:t>
            </a:fld>
            <a:endParaRPr lang="hu-HU"/>
          </a:p>
        </p:txBody>
      </p:sp>
      <p:sp>
        <p:nvSpPr>
          <p:cNvPr id="4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988A1-6544-4968-BF04-5BEAD7047EC0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05799-5A5F-4D58-98CA-4478E1C8F0A1}" type="datetimeFigureOut">
              <a:rPr lang="hu-HU"/>
              <a:pPr>
                <a:defRPr/>
              </a:pPr>
              <a:t>2018.08.29</a:t>
            </a:fld>
            <a:endParaRPr lang="hu-HU"/>
          </a:p>
        </p:txBody>
      </p:sp>
      <p:sp>
        <p:nvSpPr>
          <p:cNvPr id="3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06238-CC52-4880-AEBD-A482E06E667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A3607-2B03-44DA-8B58-3FD9442DDA82}" type="datetimeFigureOut">
              <a:rPr lang="hu-HU"/>
              <a:pPr>
                <a:defRPr/>
              </a:pPr>
              <a:t>2018.08.29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F8639-DE3F-48C4-B694-0E2E7679185B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2D806-EA9F-4083-92DF-3B8EECFF5817}" type="datetimeFigureOut">
              <a:rPr lang="hu-HU"/>
              <a:pPr>
                <a:defRPr/>
              </a:pPr>
              <a:t>2018.08.29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18D1A-2136-424A-8F12-D00D83CB6199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Cím hely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Mintacím szerkesztése</a:t>
            </a:r>
          </a:p>
        </p:txBody>
      </p:sp>
      <p:sp>
        <p:nvSpPr>
          <p:cNvPr id="1027" name="Szöveg hely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Mintaszöveg szerkesztése</a:t>
            </a:r>
          </a:p>
          <a:p>
            <a:pPr lvl="1"/>
            <a:r>
              <a:rPr lang="hu-HU" altLang="hu-HU" smtClean="0"/>
              <a:t>Második szint</a:t>
            </a:r>
          </a:p>
          <a:p>
            <a:pPr lvl="2"/>
            <a:r>
              <a:rPr lang="hu-HU" altLang="hu-HU" smtClean="0"/>
              <a:t>Harmadik szint</a:t>
            </a:r>
          </a:p>
          <a:p>
            <a:pPr lvl="3"/>
            <a:r>
              <a:rPr lang="hu-HU" altLang="hu-HU" smtClean="0"/>
              <a:t>Negyedik szint</a:t>
            </a:r>
          </a:p>
          <a:p>
            <a:pPr lvl="4"/>
            <a:r>
              <a:rPr lang="hu-HU" altLang="hu-HU" smtClean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19DAAD-8367-41BD-886B-2833E4887267}" type="datetimeFigureOut">
              <a:rPr lang="hu-HU"/>
              <a:pPr>
                <a:defRPr/>
              </a:pPr>
              <a:t>2018.08.29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0C9E9E-C1B5-47C7-8682-4102F86B2A5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1.png"/><Relationship Id="rId7" Type="http://schemas.openxmlformats.org/officeDocument/2006/relationships/image" Target="../media/image32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8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gif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7929586" y="5429264"/>
            <a:ext cx="285752" cy="61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929438" y="6072188"/>
            <a:ext cx="2214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Zala Megyei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  <a:p>
            <a:pPr algn="ctr" eaLnBrk="0" hangingPunct="0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Kormányhivatal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Ív 5"/>
          <p:cNvSpPr/>
          <p:nvPr/>
        </p:nvSpPr>
        <p:spPr>
          <a:xfrm rot="16200000">
            <a:off x="6929438" y="4929188"/>
            <a:ext cx="2500312" cy="2500312"/>
          </a:xfrm>
          <a:prstGeom prst="arc">
            <a:avLst>
              <a:gd name="adj1" fmla="val 15195458"/>
              <a:gd name="adj2" fmla="val 1445843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0" y="3175"/>
            <a:ext cx="9144000" cy="9906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hu-HU" sz="1800" b="1" cap="all" dirty="0" smtClean="0">
                <a:solidFill>
                  <a:srgbClr val="00B0F0"/>
                </a:solidFill>
                <a:latin typeface="Century Gothic" pitchFamily="34" charset="0"/>
              </a:rPr>
              <a:t>Agrár- és vidékfejlesztést támogató főosztály</a:t>
            </a:r>
            <a:endParaRPr lang="hu-HU" sz="1800" b="1" cap="all" dirty="0">
              <a:solidFill>
                <a:srgbClr val="00B0F0"/>
              </a:solidFill>
              <a:latin typeface="Century Gothic" pitchFamily="34" charset="0"/>
            </a:endParaRPr>
          </a:p>
        </p:txBody>
      </p:sp>
      <p:sp>
        <p:nvSpPr>
          <p:cNvPr id="8" name="Tartalom helye 2"/>
          <p:cNvSpPr>
            <a:spLocks noGrp="1"/>
          </p:cNvSpPr>
          <p:nvPr>
            <p:ph idx="1"/>
          </p:nvPr>
        </p:nvSpPr>
        <p:spPr>
          <a:xfrm>
            <a:off x="250825" y="1273175"/>
            <a:ext cx="8640763" cy="5030788"/>
          </a:xfrm>
        </p:spPr>
        <p:txBody>
          <a:bodyPr rtlCol="0">
            <a:noAutofit/>
          </a:bodyPr>
          <a:lstStyle/>
          <a:p>
            <a:pPr marL="342900" lvl="3" indent="-342900" eaLnBrk="1" fontAlgn="auto" hangingPunct="1">
              <a:lnSpc>
                <a:spcPct val="2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1800" dirty="0" smtClean="0">
                <a:latin typeface="Century Gothic" pitchFamily="34" charset="0"/>
              </a:rPr>
              <a:t>Kormányzati célok: MVH integráció (2017.01.01.)     </a:t>
            </a:r>
            <a:r>
              <a:rPr lang="hu-HU" sz="1800" b="1" i="1" dirty="0" smtClean="0">
                <a:latin typeface="Century Gothic" pitchFamily="34" charset="0"/>
              </a:rPr>
              <a:t>Magyar </a:t>
            </a:r>
            <a:r>
              <a:rPr lang="hu-HU" sz="1800" b="1" i="1" dirty="0">
                <a:latin typeface="Century Gothic" pitchFamily="34" charset="0"/>
              </a:rPr>
              <a:t>Államkincstár</a:t>
            </a:r>
          </a:p>
          <a:p>
            <a:pPr marL="1257300" lvl="3" indent="0" eaLnBrk="1" fontAlgn="auto" hangingPunct="1">
              <a:lnSpc>
                <a:spcPct val="2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hu-HU" sz="1800" i="1" dirty="0" smtClean="0">
              <a:latin typeface="Century Gothic" pitchFamily="34" charset="0"/>
            </a:endParaRPr>
          </a:p>
          <a:p>
            <a:pPr marL="1257300" lvl="3" indent="0" eaLnBrk="1" fontAlgn="auto" hangingPunct="1">
              <a:lnSpc>
                <a:spcPct val="2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1800" b="1" i="1" dirty="0" smtClean="0">
                <a:latin typeface="Century Gothic" pitchFamily="34" charset="0"/>
              </a:rPr>
              <a:t>Kormányhivatal </a:t>
            </a:r>
            <a:r>
              <a:rPr lang="hu-HU" sz="1800" b="1" i="1" dirty="0">
                <a:latin typeface="Century Gothic" pitchFamily="34" charset="0"/>
              </a:rPr>
              <a:t>Agrár- és Vidékfejlesztést Támogató </a:t>
            </a:r>
            <a:r>
              <a:rPr lang="hu-HU" sz="1800" b="1" i="1" dirty="0" smtClean="0">
                <a:latin typeface="Century Gothic" pitchFamily="34" charset="0"/>
              </a:rPr>
              <a:t>Főosztály</a:t>
            </a:r>
            <a:endParaRPr lang="hu-HU" sz="1800" dirty="0" smtClean="0">
              <a:latin typeface="Century Gothic" pitchFamily="34" charset="0"/>
            </a:endParaRPr>
          </a:p>
          <a:p>
            <a:pPr eaLnBrk="1" fontAlgn="auto" hangingPunct="1">
              <a:lnSpc>
                <a:spcPct val="250000"/>
              </a:lnSpc>
              <a:spcAft>
                <a:spcPts val="0"/>
              </a:spcAft>
              <a:defRPr/>
            </a:pPr>
            <a:r>
              <a:rPr lang="hu-HU" sz="1800" dirty="0" smtClean="0">
                <a:latin typeface="Century Gothic" pitchFamily="34" charset="0"/>
              </a:rPr>
              <a:t>3 oldalú megállapodás: Miniszterelnökség - Magyar Államkincstár – Kormányhivatalok. (IH - Agrárminisztérium)</a:t>
            </a:r>
          </a:p>
          <a:p>
            <a:pPr eaLnBrk="1" fontAlgn="auto" hangingPunct="1">
              <a:lnSpc>
                <a:spcPct val="250000"/>
              </a:lnSpc>
              <a:spcAft>
                <a:spcPts val="0"/>
              </a:spcAft>
              <a:defRPr/>
            </a:pPr>
            <a:r>
              <a:rPr lang="hu-HU" sz="1800" dirty="0" smtClean="0">
                <a:latin typeface="Century Gothic" pitchFamily="34" charset="0"/>
              </a:rPr>
              <a:t>EU-s és hazai jogszabályoknak való megfelelés.</a:t>
            </a:r>
          </a:p>
        </p:txBody>
      </p:sp>
      <p:cxnSp>
        <p:nvCxnSpPr>
          <p:cNvPr id="12" name="Egyenes összekötő nyíllal 11"/>
          <p:cNvCxnSpPr/>
          <p:nvPr/>
        </p:nvCxnSpPr>
        <p:spPr>
          <a:xfrm>
            <a:off x="3786188" y="2286000"/>
            <a:ext cx="0" cy="50323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gyenes összekötő nyíllal 13"/>
          <p:cNvCxnSpPr/>
          <p:nvPr/>
        </p:nvCxnSpPr>
        <p:spPr>
          <a:xfrm>
            <a:off x="6072188" y="1714500"/>
            <a:ext cx="215900" cy="0"/>
          </a:xfrm>
          <a:prstGeom prst="straightConnector1">
            <a:avLst/>
          </a:prstGeom>
          <a:ln w="15875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zövegdoboz 15"/>
          <p:cNvSpPr txBox="1"/>
          <p:nvPr/>
        </p:nvSpPr>
        <p:spPr>
          <a:xfrm>
            <a:off x="1403350" y="2000250"/>
            <a:ext cx="2808288" cy="615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hu-HU" sz="1600" dirty="0">
                <a:latin typeface="Century Gothic" pitchFamily="34" charset="0"/>
              </a:rPr>
              <a:t>Megyei Kirendeltségek</a:t>
            </a:r>
          </a:p>
          <a:p>
            <a:pPr>
              <a:defRPr/>
            </a:pP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22792">
            <a:off x="7173638" y="4569953"/>
            <a:ext cx="1569567" cy="1045668"/>
          </a:xfrm>
          <a:prstGeom prst="rect">
            <a:avLst/>
          </a:prstGeom>
        </p:spPr>
      </p:pic>
      <p:pic>
        <p:nvPicPr>
          <p:cNvPr id="4" name="Kép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7929586" y="5429264"/>
            <a:ext cx="285752" cy="61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929438" y="6072188"/>
            <a:ext cx="2214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Zala Megyei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  <a:p>
            <a:pPr algn="ctr" eaLnBrk="0" hangingPunct="0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Kormányhivatal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Ív 5"/>
          <p:cNvSpPr/>
          <p:nvPr/>
        </p:nvSpPr>
        <p:spPr>
          <a:xfrm rot="16200000">
            <a:off x="6929438" y="4929188"/>
            <a:ext cx="2500312" cy="2500312"/>
          </a:xfrm>
          <a:prstGeom prst="arc">
            <a:avLst>
              <a:gd name="adj1" fmla="val 15195458"/>
              <a:gd name="adj2" fmla="val 1445843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0" name="Tartalom helye 2"/>
          <p:cNvSpPr txBox="1">
            <a:spLocks/>
          </p:cNvSpPr>
          <p:nvPr/>
        </p:nvSpPr>
        <p:spPr bwMode="auto">
          <a:xfrm>
            <a:off x="308227" y="780196"/>
            <a:ext cx="8720138" cy="575395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3" indent="0" eaLnBrk="1" fontAlgn="auto" hangingPunct="1">
              <a:lnSpc>
                <a:spcPct val="200000"/>
              </a:lnSpc>
              <a:spcAft>
                <a:spcPts val="0"/>
              </a:spcAft>
              <a:buNone/>
              <a:defRPr/>
            </a:pPr>
            <a:r>
              <a:rPr lang="hu-HU" sz="1800" b="1" dirty="0" smtClean="0">
                <a:latin typeface="Century Gothic" pitchFamily="34" charset="0"/>
              </a:rPr>
              <a:t>Jelenleg benyújtható vidékfejlesztési pályázatok : </a:t>
            </a:r>
          </a:p>
          <a:p>
            <a:pPr marL="285750" lvl="3" indent="-285750" eaLnBrk="1" fontAlgn="auto" hangingPunct="1">
              <a:lnSpc>
                <a:spcPct val="200000"/>
              </a:lnSpc>
              <a:spcAft>
                <a:spcPts val="0"/>
              </a:spcAft>
              <a:defRPr/>
            </a:pPr>
            <a:r>
              <a:rPr lang="hu-HU" sz="1800" dirty="0" smtClean="0">
                <a:latin typeface="Century Gothic" pitchFamily="34" charset="0"/>
              </a:rPr>
              <a:t>mezőgazdasági vízgazdálkodás fejlesztése,</a:t>
            </a:r>
          </a:p>
          <a:p>
            <a:pPr marL="285750" lvl="3" indent="-285750" eaLnBrk="1" fontAlgn="auto" hangingPunct="1">
              <a:lnSpc>
                <a:spcPct val="200000"/>
              </a:lnSpc>
              <a:spcAft>
                <a:spcPts val="0"/>
              </a:spcAft>
              <a:defRPr/>
            </a:pPr>
            <a:r>
              <a:rPr lang="hu-HU" sz="1800" smtClean="0">
                <a:latin typeface="Century Gothic" pitchFamily="34" charset="0"/>
              </a:rPr>
              <a:t>energiahatékonyság </a:t>
            </a:r>
            <a:r>
              <a:rPr lang="hu-HU" sz="1800" smtClean="0">
                <a:latin typeface="Century Gothic" pitchFamily="34" charset="0"/>
              </a:rPr>
              <a:t>javítása </a:t>
            </a:r>
            <a:r>
              <a:rPr lang="hu-HU" sz="1800" dirty="0" smtClean="0">
                <a:latin typeface="Century Gothic" pitchFamily="34" charset="0"/>
              </a:rPr>
              <a:t>(Mezőgazdasági- és feldolgozó üzemek),</a:t>
            </a:r>
          </a:p>
          <a:p>
            <a:pPr marL="285750" lvl="3" indent="-285750" eaLnBrk="1" fontAlgn="auto" hangingPunct="1">
              <a:lnSpc>
                <a:spcPct val="200000"/>
              </a:lnSpc>
              <a:spcAft>
                <a:spcPts val="0"/>
              </a:spcAft>
              <a:defRPr/>
            </a:pPr>
            <a:r>
              <a:rPr lang="hu-HU" sz="1800" dirty="0" smtClean="0">
                <a:latin typeface="Century Gothic" pitchFamily="34" charset="0"/>
              </a:rPr>
              <a:t>borszőlőültetvény telepítés támogatása,</a:t>
            </a:r>
          </a:p>
          <a:p>
            <a:pPr marL="285750" lvl="3" indent="-285750" eaLnBrk="1" fontAlgn="auto" hangingPunct="1">
              <a:lnSpc>
                <a:spcPct val="200000"/>
              </a:lnSpc>
              <a:spcAft>
                <a:spcPts val="0"/>
              </a:spcAft>
              <a:defRPr/>
            </a:pPr>
            <a:r>
              <a:rPr lang="hu-HU" sz="1800" dirty="0" smtClean="0">
                <a:latin typeface="Century Gothic" pitchFamily="34" charset="0"/>
              </a:rPr>
              <a:t>egyedi szennyvízkezelés,</a:t>
            </a:r>
          </a:p>
          <a:p>
            <a:pPr marL="285750" lvl="3" indent="-285750" eaLnBrk="1" fontAlgn="auto" hangingPunct="1">
              <a:lnSpc>
                <a:spcPct val="200000"/>
              </a:lnSpc>
              <a:spcAft>
                <a:spcPts val="0"/>
              </a:spcAft>
              <a:defRPr/>
            </a:pPr>
            <a:r>
              <a:rPr lang="hu-HU" sz="1800" dirty="0" smtClean="0">
                <a:latin typeface="Century Gothic" pitchFamily="34" charset="0"/>
              </a:rPr>
              <a:t>éghajlatváltozáshoz kapcsolódó és időjárási kockázatok megelőzését szolgáló beruházások támogatása, </a:t>
            </a:r>
          </a:p>
          <a:p>
            <a:pPr marL="285750" lvl="3" indent="-285750" eaLnBrk="1" fontAlgn="auto" hangingPunct="1">
              <a:lnSpc>
                <a:spcPct val="200000"/>
              </a:lnSpc>
              <a:spcAft>
                <a:spcPts val="0"/>
              </a:spcAft>
              <a:defRPr/>
            </a:pPr>
            <a:r>
              <a:rPr lang="hu-HU" sz="1800" dirty="0" smtClean="0">
                <a:latin typeface="Century Gothic" pitchFamily="34" charset="0"/>
              </a:rPr>
              <a:t>LEADER HACS működési és animációs költségek támogatása (KK) ,</a:t>
            </a:r>
          </a:p>
          <a:p>
            <a:pPr marL="285750" lvl="3" indent="-285750" eaLnBrk="1" fontAlgn="auto" hangingPunct="1">
              <a:lnSpc>
                <a:spcPct val="200000"/>
              </a:lnSpc>
              <a:spcAft>
                <a:spcPts val="0"/>
              </a:spcAft>
              <a:defRPr/>
            </a:pPr>
            <a:r>
              <a:rPr lang="hu-HU" sz="1800" dirty="0" smtClean="0">
                <a:latin typeface="Century Gothic" pitchFamily="34" charset="0"/>
              </a:rPr>
              <a:t>LEADER HACS együttműködési tevékenységeinek előkészítése és megvalósítása.</a:t>
            </a:r>
          </a:p>
          <a:p>
            <a:pPr marL="457200" lvl="4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hu-HU" sz="1800" dirty="0" smtClean="0">
              <a:solidFill>
                <a:schemeClr val="bg1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435164">
            <a:off x="4444797" y="3098400"/>
            <a:ext cx="1245963" cy="731418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150399">
            <a:off x="5781212" y="2511697"/>
            <a:ext cx="1456222" cy="970815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462424">
            <a:off x="7372180" y="2664604"/>
            <a:ext cx="1558083" cy="1057555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93879">
            <a:off x="5352253" y="4207990"/>
            <a:ext cx="1381039" cy="740153"/>
          </a:xfrm>
          <a:prstGeom prst="rect">
            <a:avLst/>
          </a:prstGeom>
        </p:spPr>
      </p:pic>
      <p:pic>
        <p:nvPicPr>
          <p:cNvPr id="17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8" cstate="print"/>
          <a:stretch>
            <a:fillRect/>
          </a:stretch>
        </p:blipFill>
        <p:spPr bwMode="auto">
          <a:xfrm rot="20808218">
            <a:off x="6840717" y="773563"/>
            <a:ext cx="1468891" cy="112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ím 1"/>
          <p:cNvSpPr txBox="1">
            <a:spLocks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all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Agrár- és vidékfejlesztést támogató főosztály</a:t>
            </a:r>
            <a:endParaRPr kumimoji="0" lang="hu-HU" sz="1800" b="1" i="0" u="none" strike="noStrike" kern="1200" cap="all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05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7929586" y="5429264"/>
            <a:ext cx="285752" cy="61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929438" y="6072188"/>
            <a:ext cx="2214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Zala Megyei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  <a:p>
            <a:pPr algn="ctr" eaLnBrk="0" hangingPunct="0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Kormányhivatal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Ív 5"/>
          <p:cNvSpPr/>
          <p:nvPr/>
        </p:nvSpPr>
        <p:spPr>
          <a:xfrm rot="16200000">
            <a:off x="6929438" y="4929188"/>
            <a:ext cx="2500312" cy="2500312"/>
          </a:xfrm>
          <a:prstGeom prst="arc">
            <a:avLst>
              <a:gd name="adj1" fmla="val 15195458"/>
              <a:gd name="adj2" fmla="val 1445843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0" name="Tartalom helye 2"/>
          <p:cNvSpPr txBox="1">
            <a:spLocks/>
          </p:cNvSpPr>
          <p:nvPr/>
        </p:nvSpPr>
        <p:spPr bwMode="auto">
          <a:xfrm>
            <a:off x="308227" y="780196"/>
            <a:ext cx="8720138" cy="575395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3" indent="0" eaLnBrk="1" fontAlgn="auto" hangingPunct="1">
              <a:lnSpc>
                <a:spcPct val="200000"/>
              </a:lnSpc>
              <a:spcAft>
                <a:spcPts val="0"/>
              </a:spcAft>
              <a:buNone/>
              <a:defRPr/>
            </a:pPr>
            <a:r>
              <a:rPr lang="hu-HU" sz="1900" b="1" dirty="0" smtClean="0">
                <a:latin typeface="Century Gothic" pitchFamily="34" charset="0"/>
              </a:rPr>
              <a:t>Helyi Akció Csoport ( HACS) által meghirdetett pályázatok : </a:t>
            </a:r>
          </a:p>
          <a:p>
            <a:pPr marL="0" lvl="3" indent="0" eaLnBrk="1" fontAlgn="auto" hangingPunct="1">
              <a:lnSpc>
                <a:spcPct val="200000"/>
              </a:lnSpc>
              <a:spcAft>
                <a:spcPts val="0"/>
              </a:spcAft>
              <a:buNone/>
              <a:defRPr/>
            </a:pPr>
            <a:endParaRPr lang="hu-HU" sz="1900" b="1" u="sng" dirty="0" smtClean="0">
              <a:solidFill>
                <a:srgbClr val="00B0F0"/>
              </a:solidFill>
              <a:latin typeface="Century Gothic" pitchFamily="34" charset="0"/>
            </a:endParaRPr>
          </a:p>
          <a:p>
            <a:r>
              <a:rPr lang="hu-HU" sz="2100" dirty="0" smtClean="0">
                <a:latin typeface="Century Gothic" pitchFamily="34" charset="0"/>
              </a:rPr>
              <a:t>Göcsej-Zala mente </a:t>
            </a:r>
            <a:r>
              <a:rPr lang="hu-HU" sz="2100" dirty="0" err="1" smtClean="0">
                <a:latin typeface="Century Gothic" pitchFamily="34" charset="0"/>
              </a:rPr>
              <a:t>Leader</a:t>
            </a:r>
            <a:r>
              <a:rPr lang="hu-HU" sz="2100" dirty="0" smtClean="0">
                <a:latin typeface="Century Gothic" pitchFamily="34" charset="0"/>
              </a:rPr>
              <a:t> Egyesület</a:t>
            </a:r>
            <a:r>
              <a:rPr lang="hu-HU" sz="1600" dirty="0" smtClean="0">
                <a:latin typeface="Century Gothic" pitchFamily="34" charset="0"/>
              </a:rPr>
              <a:t>: 9 db felhívás; 57 db támogatási kérelem</a:t>
            </a:r>
          </a:p>
          <a:p>
            <a:endParaRPr lang="hu-HU" sz="1900" dirty="0" smtClean="0">
              <a:latin typeface="Century Gothic" pitchFamily="34" charset="0"/>
            </a:endParaRPr>
          </a:p>
          <a:p>
            <a:r>
              <a:rPr lang="hu-HU" sz="2100" dirty="0" err="1" smtClean="0">
                <a:latin typeface="Century Gothic" pitchFamily="34" charset="0"/>
              </a:rPr>
              <a:t>Hévíz-Balaton-Zalai</a:t>
            </a:r>
            <a:r>
              <a:rPr lang="hu-HU" sz="2100" dirty="0" smtClean="0">
                <a:latin typeface="Century Gothic" pitchFamily="34" charset="0"/>
              </a:rPr>
              <a:t> Dombhátak </a:t>
            </a:r>
            <a:r>
              <a:rPr lang="hu-HU" sz="2100" dirty="0" err="1" smtClean="0">
                <a:latin typeface="Century Gothic" pitchFamily="34" charset="0"/>
              </a:rPr>
              <a:t>Leader</a:t>
            </a:r>
            <a:r>
              <a:rPr lang="hu-HU" sz="2100" dirty="0" smtClean="0">
                <a:latin typeface="Century Gothic" pitchFamily="34" charset="0"/>
              </a:rPr>
              <a:t> Egyesület: </a:t>
            </a:r>
            <a:r>
              <a:rPr lang="hu-HU" sz="1600" dirty="0" smtClean="0">
                <a:latin typeface="Century Gothic" pitchFamily="34" charset="0"/>
              </a:rPr>
              <a:t>6 db felhívás; 43 db támogatási kérelem</a:t>
            </a:r>
          </a:p>
          <a:p>
            <a:endParaRPr lang="hu-HU" sz="1900" dirty="0" smtClean="0">
              <a:latin typeface="Century Gothic" pitchFamily="34" charset="0"/>
            </a:endParaRPr>
          </a:p>
          <a:p>
            <a:r>
              <a:rPr lang="hu-HU" sz="2100" dirty="0" smtClean="0">
                <a:latin typeface="Century Gothic" pitchFamily="34" charset="0"/>
              </a:rPr>
              <a:t>Innovatív Dél-Zala Vidékfejlesztési Egyesület: </a:t>
            </a:r>
            <a:r>
              <a:rPr lang="hu-HU" sz="1600" dirty="0" smtClean="0">
                <a:latin typeface="Century Gothic" pitchFamily="34" charset="0"/>
              </a:rPr>
              <a:t>9 db felhívás; 52 db támogatási kérelem</a:t>
            </a:r>
          </a:p>
          <a:p>
            <a:endParaRPr lang="hu-HU" sz="1900" dirty="0" smtClean="0">
              <a:latin typeface="Century Gothic" pitchFamily="34" charset="0"/>
            </a:endParaRPr>
          </a:p>
          <a:p>
            <a:r>
              <a:rPr lang="hu-HU" sz="2100" dirty="0" smtClean="0">
                <a:latin typeface="Century Gothic" pitchFamily="34" charset="0"/>
              </a:rPr>
              <a:t>Közép-Zala Gyöngyszemei Vidékfejlesztési Egyesület:</a:t>
            </a:r>
            <a:r>
              <a:rPr lang="hu-HU" sz="1900" dirty="0" smtClean="0">
                <a:latin typeface="Century Gothic" pitchFamily="34" charset="0"/>
              </a:rPr>
              <a:t> </a:t>
            </a:r>
            <a:r>
              <a:rPr lang="hu-HU" sz="1600" dirty="0" smtClean="0">
                <a:latin typeface="Century Gothic" pitchFamily="34" charset="0"/>
              </a:rPr>
              <a:t>4 db felhívás; 64 db támogatási kérelem</a:t>
            </a:r>
          </a:p>
          <a:p>
            <a:endParaRPr lang="hu-HU" sz="1900" dirty="0" smtClean="0">
              <a:latin typeface="Century Gothic" pitchFamily="34" charset="0"/>
            </a:endParaRPr>
          </a:p>
          <a:p>
            <a:r>
              <a:rPr lang="hu-HU" sz="2100" dirty="0" smtClean="0">
                <a:latin typeface="Century Gothic" pitchFamily="34" charset="0"/>
              </a:rPr>
              <a:t>Lenti és Térsége Vidékfejlesztési Egyesület: </a:t>
            </a:r>
            <a:r>
              <a:rPr lang="hu-HU" sz="1600" dirty="0" smtClean="0">
                <a:latin typeface="Century Gothic" pitchFamily="34" charset="0"/>
              </a:rPr>
              <a:t>9 db felhívás; 57 db támogatási kérelem</a:t>
            </a:r>
          </a:p>
          <a:p>
            <a:endParaRPr lang="hu-HU" sz="1900" dirty="0" smtClean="0">
              <a:latin typeface="Century Gothic" pitchFamily="34" charset="0"/>
            </a:endParaRPr>
          </a:p>
          <a:p>
            <a:r>
              <a:rPr lang="hu-HU" sz="2100" dirty="0" smtClean="0">
                <a:latin typeface="Century Gothic" pitchFamily="34" charset="0"/>
              </a:rPr>
              <a:t>Zala Termálvölgye Egyesület:</a:t>
            </a:r>
            <a:r>
              <a:rPr lang="hu-HU" sz="1900" dirty="0" smtClean="0">
                <a:latin typeface="Century Gothic" pitchFamily="34" charset="0"/>
              </a:rPr>
              <a:t> </a:t>
            </a:r>
            <a:r>
              <a:rPr lang="hu-HU" sz="1600" dirty="0" smtClean="0">
                <a:latin typeface="Century Gothic" pitchFamily="34" charset="0"/>
              </a:rPr>
              <a:t>4 db felhívás; 46 db támogatási kérelem</a:t>
            </a:r>
          </a:p>
          <a:p>
            <a:endParaRPr lang="hu-HU" sz="1900" dirty="0" smtClean="0">
              <a:latin typeface="Century Gothic" pitchFamily="34" charset="0"/>
            </a:endParaRPr>
          </a:p>
          <a:p>
            <a:r>
              <a:rPr lang="hu-HU" sz="2100" dirty="0" smtClean="0">
                <a:latin typeface="Century Gothic" pitchFamily="34" charset="0"/>
              </a:rPr>
              <a:t>Zala Zöld Szíve Vidékfejlesztési Egyesület: </a:t>
            </a:r>
            <a:r>
              <a:rPr lang="hu-HU" sz="1600" dirty="0" smtClean="0">
                <a:latin typeface="Century Gothic" pitchFamily="34" charset="0"/>
              </a:rPr>
              <a:t>6 db felhívás; 10 db támogatási kérelem</a:t>
            </a:r>
          </a:p>
          <a:p>
            <a:pPr marL="0" lvl="3" indent="0" eaLnBrk="1" fontAlgn="auto" hangingPunct="1">
              <a:lnSpc>
                <a:spcPct val="200000"/>
              </a:lnSpc>
              <a:spcAft>
                <a:spcPts val="0"/>
              </a:spcAft>
              <a:buNone/>
              <a:defRPr/>
            </a:pPr>
            <a:endParaRPr lang="hu-HU" sz="1800" b="1" u="sng" dirty="0" smtClean="0">
              <a:solidFill>
                <a:srgbClr val="00B0F0"/>
              </a:solidFill>
              <a:latin typeface="Century Gothic" pitchFamily="34" charset="0"/>
            </a:endParaRPr>
          </a:p>
          <a:p>
            <a:pPr marL="0" lvl="3" indent="0" eaLnBrk="1" fontAlgn="auto" hangingPunct="1">
              <a:lnSpc>
                <a:spcPct val="200000"/>
              </a:lnSpc>
              <a:spcAft>
                <a:spcPts val="0"/>
              </a:spcAft>
              <a:buNone/>
              <a:defRPr/>
            </a:pPr>
            <a:endParaRPr lang="hu-HU" sz="1800" b="1" u="sng" dirty="0" smtClean="0">
              <a:solidFill>
                <a:srgbClr val="00B0F0"/>
              </a:solidFill>
              <a:latin typeface="Century Gothic" pitchFamily="34" charset="0"/>
            </a:endParaRPr>
          </a:p>
        </p:txBody>
      </p:sp>
      <p:sp>
        <p:nvSpPr>
          <p:cNvPr id="9" name="Cím 1"/>
          <p:cNvSpPr txBox="1">
            <a:spLocks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all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Agrár- és vidékfejlesztést támogató főosztály</a:t>
            </a:r>
            <a:endParaRPr kumimoji="0" lang="hu-HU" sz="1800" b="1" i="0" u="none" strike="noStrike" kern="1200" cap="all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05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5229200"/>
            <a:ext cx="1786930" cy="1340198"/>
          </a:xfrm>
          <a:prstGeom prst="rect">
            <a:avLst/>
          </a:prstGeom>
        </p:spPr>
      </p:pic>
      <p:pic>
        <p:nvPicPr>
          <p:cNvPr id="4" name="Kép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7929586" y="5429264"/>
            <a:ext cx="285752" cy="61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929438" y="6072188"/>
            <a:ext cx="2214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Zala Megyei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  <a:p>
            <a:pPr algn="ctr" eaLnBrk="0" hangingPunct="0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Kormányhivatal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Ív 5"/>
          <p:cNvSpPr/>
          <p:nvPr/>
        </p:nvSpPr>
        <p:spPr>
          <a:xfrm rot="16200000">
            <a:off x="6929438" y="4929188"/>
            <a:ext cx="2500312" cy="2500312"/>
          </a:xfrm>
          <a:prstGeom prst="arc">
            <a:avLst>
              <a:gd name="adj1" fmla="val 15195458"/>
              <a:gd name="adj2" fmla="val 1445843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hu-HU" sz="1800" b="1" cap="all" dirty="0" smtClean="0">
                <a:solidFill>
                  <a:srgbClr val="00B0F0"/>
                </a:solidFill>
                <a:latin typeface="Century Gothic" pitchFamily="34" charset="0"/>
              </a:rPr>
              <a:t>Agrár- és vidékfejlesztést támogató főosztály</a:t>
            </a:r>
            <a:endParaRPr lang="hu-HU" sz="1800" b="1" cap="all" dirty="0">
              <a:solidFill>
                <a:srgbClr val="00B0F0"/>
              </a:solidFill>
              <a:latin typeface="Century Gothic" pitchFamily="34" charset="0"/>
            </a:endParaRPr>
          </a:p>
        </p:txBody>
      </p:sp>
      <p:sp>
        <p:nvSpPr>
          <p:cNvPr id="10" name="Cím 1"/>
          <p:cNvSpPr txBox="1">
            <a:spLocks/>
          </p:cNvSpPr>
          <p:nvPr/>
        </p:nvSpPr>
        <p:spPr bwMode="auto">
          <a:xfrm>
            <a:off x="488408" y="836712"/>
            <a:ext cx="82296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hu-HU" sz="1800" b="1" dirty="0" smtClean="0">
                <a:latin typeface="Century Gothic" pitchFamily="34" charset="0"/>
              </a:rPr>
              <a:t>Vidékfejlesztési program számokban</a:t>
            </a:r>
            <a:endParaRPr lang="hu-HU" sz="1800" b="1" dirty="0">
              <a:latin typeface="Century Gothic" pitchFamily="34" charset="0"/>
            </a:endParaRPr>
          </a:p>
        </p:txBody>
      </p:sp>
      <p:sp>
        <p:nvSpPr>
          <p:cNvPr id="2" name="Téglalap 1"/>
          <p:cNvSpPr/>
          <p:nvPr/>
        </p:nvSpPr>
        <p:spPr>
          <a:xfrm>
            <a:off x="323528" y="1268760"/>
            <a:ext cx="785606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3" indent="-285750" algn="ctr" eaLnBrk="1" fontAlgn="auto" hangingPunct="1">
              <a:lnSpc>
                <a:spcPct val="250000"/>
              </a:lnSpc>
              <a:spcAft>
                <a:spcPts val="0"/>
              </a:spcAft>
              <a:defRPr/>
            </a:pPr>
            <a:r>
              <a:rPr lang="hu-HU" dirty="0" smtClean="0">
                <a:latin typeface="Century Gothic" pitchFamily="34" charset="0"/>
              </a:rPr>
              <a:t>Benyújtott </a:t>
            </a:r>
            <a:r>
              <a:rPr lang="hu-HU" dirty="0">
                <a:latin typeface="Century Gothic" pitchFamily="34" charset="0"/>
              </a:rPr>
              <a:t>támogatási kérelem: </a:t>
            </a:r>
            <a:r>
              <a:rPr lang="hu-HU" dirty="0" smtClean="0">
                <a:latin typeface="Century Gothic" pitchFamily="34" charset="0"/>
              </a:rPr>
              <a:t>  </a:t>
            </a:r>
            <a:r>
              <a:rPr lang="hu-HU" sz="3600" b="1" dirty="0" smtClean="0">
                <a:latin typeface="Century Gothic" pitchFamily="34" charset="0"/>
              </a:rPr>
              <a:t>751 </a:t>
            </a:r>
            <a:r>
              <a:rPr lang="hu-HU" sz="3600" b="1" dirty="0">
                <a:latin typeface="Century Gothic" pitchFamily="34" charset="0"/>
              </a:rPr>
              <a:t>db </a:t>
            </a:r>
          </a:p>
          <a:p>
            <a:pPr marL="285750" lvl="3" indent="-285750" algn="ctr" eaLnBrk="1" fontAlgn="auto" hangingPunct="1">
              <a:lnSpc>
                <a:spcPct val="250000"/>
              </a:lnSpc>
              <a:spcAft>
                <a:spcPts val="0"/>
              </a:spcAft>
              <a:defRPr/>
            </a:pPr>
            <a:r>
              <a:rPr lang="hu-HU" dirty="0" smtClean="0">
                <a:latin typeface="Century Gothic" pitchFamily="34" charset="0"/>
              </a:rPr>
              <a:t>Támogatói </a:t>
            </a:r>
            <a:r>
              <a:rPr lang="hu-HU" dirty="0">
                <a:latin typeface="Century Gothic" pitchFamily="34" charset="0"/>
              </a:rPr>
              <a:t>okirat </a:t>
            </a:r>
            <a:r>
              <a:rPr lang="hu-HU" dirty="0" smtClean="0">
                <a:latin typeface="Century Gothic" pitchFamily="34" charset="0"/>
              </a:rPr>
              <a:t> :  </a:t>
            </a:r>
            <a:r>
              <a:rPr lang="hu-HU" sz="3600" dirty="0" smtClean="0">
                <a:latin typeface="Century Gothic" pitchFamily="34" charset="0"/>
              </a:rPr>
              <a:t>           </a:t>
            </a:r>
            <a:r>
              <a:rPr lang="hu-HU" sz="3600" b="1" dirty="0" smtClean="0">
                <a:latin typeface="Century Gothic" pitchFamily="34" charset="0"/>
              </a:rPr>
              <a:t>364 </a:t>
            </a:r>
            <a:r>
              <a:rPr lang="hu-HU" sz="3600" b="1" dirty="0">
                <a:latin typeface="Century Gothic" pitchFamily="34" charset="0"/>
              </a:rPr>
              <a:t>db </a:t>
            </a:r>
            <a:endParaRPr lang="hu-HU" sz="3600" b="1" dirty="0" smtClean="0">
              <a:latin typeface="Century Gothic" pitchFamily="34" charset="0"/>
            </a:endParaRPr>
          </a:p>
          <a:p>
            <a:pPr marL="285750" lvl="3" indent="-285750" algn="ctr" eaLnBrk="1" fontAlgn="auto" hangingPunct="1">
              <a:lnSpc>
                <a:spcPct val="250000"/>
              </a:lnSpc>
              <a:spcAft>
                <a:spcPts val="0"/>
              </a:spcAft>
              <a:defRPr/>
            </a:pPr>
            <a:r>
              <a:rPr lang="hu-HU" dirty="0" smtClean="0">
                <a:latin typeface="Century Gothic" pitchFamily="34" charset="0"/>
              </a:rPr>
              <a:t>Megítélt </a:t>
            </a:r>
            <a:r>
              <a:rPr lang="hu-HU" dirty="0">
                <a:latin typeface="Century Gothic" pitchFamily="34" charset="0"/>
              </a:rPr>
              <a:t>támogatási </a:t>
            </a:r>
            <a:r>
              <a:rPr lang="hu-HU" dirty="0" smtClean="0">
                <a:latin typeface="Century Gothic" pitchFamily="34" charset="0"/>
              </a:rPr>
              <a:t>összeg:       </a:t>
            </a:r>
            <a:r>
              <a:rPr lang="hu-HU" sz="3600" b="1" dirty="0" smtClean="0">
                <a:latin typeface="Century Gothic" pitchFamily="34" charset="0"/>
              </a:rPr>
              <a:t>10 976 042 097 Ft.</a:t>
            </a:r>
            <a:endParaRPr lang="hu-HU" sz="3600" b="1" dirty="0">
              <a:latin typeface="Century Gothic" pitchFamily="34" charset="0"/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852936"/>
            <a:ext cx="1345878" cy="1345878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924944"/>
            <a:ext cx="993699" cy="1353915"/>
          </a:xfrm>
          <a:prstGeom prst="rect">
            <a:avLst/>
          </a:prstGeom>
        </p:spPr>
      </p:pic>
      <p:pic>
        <p:nvPicPr>
          <p:cNvPr id="13" name="Kép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980728"/>
            <a:ext cx="1673994" cy="1444525"/>
          </a:xfrm>
          <a:prstGeom prst="rect">
            <a:avLst/>
          </a:prstGeom>
        </p:spPr>
      </p:pic>
      <p:pic>
        <p:nvPicPr>
          <p:cNvPr id="14" name="Kép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0768"/>
            <a:ext cx="1320915" cy="10081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6079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7929586" y="5429264"/>
            <a:ext cx="285752" cy="61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929438" y="6072188"/>
            <a:ext cx="2214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Zala Megyei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  <a:p>
            <a:pPr algn="ctr" eaLnBrk="0" hangingPunct="0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Kormányhivatal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Ív 5"/>
          <p:cNvSpPr/>
          <p:nvPr/>
        </p:nvSpPr>
        <p:spPr>
          <a:xfrm rot="16200000">
            <a:off x="6929438" y="4929188"/>
            <a:ext cx="2500312" cy="2500312"/>
          </a:xfrm>
          <a:prstGeom prst="arc">
            <a:avLst>
              <a:gd name="adj1" fmla="val 15195458"/>
              <a:gd name="adj2" fmla="val 1445843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hu-HU" sz="1800" b="1" cap="all" dirty="0" smtClean="0">
                <a:solidFill>
                  <a:srgbClr val="00B0F0"/>
                </a:solidFill>
                <a:latin typeface="Century Gothic" pitchFamily="34" charset="0"/>
              </a:rPr>
              <a:t>Agrár- és vidékfejlesztést támogató főosztály</a:t>
            </a:r>
            <a:endParaRPr lang="hu-HU" sz="1800" b="1" cap="all" dirty="0">
              <a:solidFill>
                <a:srgbClr val="00B0F0"/>
              </a:solidFill>
              <a:latin typeface="Century Gothic" pitchFamily="34" charset="0"/>
            </a:endParaRPr>
          </a:p>
        </p:txBody>
      </p:sp>
      <p:sp>
        <p:nvSpPr>
          <p:cNvPr id="10" name="Cím 1"/>
          <p:cNvSpPr txBox="1">
            <a:spLocks/>
          </p:cNvSpPr>
          <p:nvPr/>
        </p:nvSpPr>
        <p:spPr bwMode="auto">
          <a:xfrm>
            <a:off x="488408" y="836712"/>
            <a:ext cx="82296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hu-HU" sz="1800" b="1" dirty="0" smtClean="0">
                <a:latin typeface="Century Gothic" pitchFamily="34" charset="0"/>
              </a:rPr>
              <a:t>Benyújtott – Támogatott pályázatok</a:t>
            </a:r>
            <a:endParaRPr lang="hu-HU" sz="1800" b="1" dirty="0">
              <a:latin typeface="Century Gothic" pitchFamily="34" charset="0"/>
            </a:endParaRPr>
          </a:p>
        </p:txBody>
      </p:sp>
      <p:graphicFrame>
        <p:nvGraphicFramePr>
          <p:cNvPr id="8" name="Diagram 7"/>
          <p:cNvGraphicFramePr/>
          <p:nvPr/>
        </p:nvGraphicFramePr>
        <p:xfrm>
          <a:off x="395536" y="1196752"/>
          <a:ext cx="8496944" cy="5245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189387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7929586" y="5429264"/>
            <a:ext cx="285752" cy="61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929438" y="6072188"/>
            <a:ext cx="2214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Zala Megyei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  <a:p>
            <a:pPr algn="ctr" eaLnBrk="0" hangingPunct="0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Kormányhivatal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Ív 5"/>
          <p:cNvSpPr/>
          <p:nvPr/>
        </p:nvSpPr>
        <p:spPr>
          <a:xfrm rot="16200000">
            <a:off x="6929438" y="4929188"/>
            <a:ext cx="2500312" cy="2500312"/>
          </a:xfrm>
          <a:prstGeom prst="arc">
            <a:avLst>
              <a:gd name="adj1" fmla="val 15195458"/>
              <a:gd name="adj2" fmla="val 1445843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hu-HU" sz="1800" b="1" cap="all" dirty="0" smtClean="0">
                <a:solidFill>
                  <a:srgbClr val="00B0F0"/>
                </a:solidFill>
                <a:latin typeface="Century Gothic" pitchFamily="34" charset="0"/>
              </a:rPr>
              <a:t>Agrár- és vidékfejlesztést támogató főosztály</a:t>
            </a:r>
            <a:endParaRPr lang="hu-HU" sz="1800" b="1" cap="all" dirty="0">
              <a:solidFill>
                <a:srgbClr val="00B0F0"/>
              </a:solidFill>
              <a:latin typeface="Century Gothic" pitchFamily="34" charset="0"/>
            </a:endParaRPr>
          </a:p>
        </p:txBody>
      </p:sp>
      <p:sp>
        <p:nvSpPr>
          <p:cNvPr id="10" name="Cím 1"/>
          <p:cNvSpPr txBox="1">
            <a:spLocks/>
          </p:cNvSpPr>
          <p:nvPr/>
        </p:nvSpPr>
        <p:spPr bwMode="auto">
          <a:xfrm>
            <a:off x="488408" y="836712"/>
            <a:ext cx="82296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hu-HU" sz="1800" b="1" dirty="0" smtClean="0">
                <a:latin typeface="Century Gothic" pitchFamily="34" charset="0"/>
              </a:rPr>
              <a:t>Vidékfejlesztési program számokban</a:t>
            </a:r>
            <a:endParaRPr lang="hu-HU" sz="1800" b="1" dirty="0">
              <a:latin typeface="Century Gothic" pitchFamily="34" charset="0"/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2483769" y="1412776"/>
            <a:ext cx="3456384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Kifizetések: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dirty="0" smtClean="0"/>
              <a:t>2016. – 0 Ft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dirty="0" smtClean="0"/>
              <a:t>2017. – 186 774 680 Ft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dirty="0" smtClean="0"/>
              <a:t>2018. – 831 074 770 Ft</a:t>
            </a:r>
          </a:p>
          <a:p>
            <a:endParaRPr lang="hu-HU" dirty="0"/>
          </a:p>
        </p:txBody>
      </p:sp>
      <p:graphicFrame>
        <p:nvGraphicFramePr>
          <p:cNvPr id="11" name="Diagram 10"/>
          <p:cNvGraphicFramePr/>
          <p:nvPr/>
        </p:nvGraphicFramePr>
        <p:xfrm>
          <a:off x="395536" y="2924944"/>
          <a:ext cx="7488832" cy="3543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94943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7929586" y="5429264"/>
            <a:ext cx="285752" cy="61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929438" y="6072188"/>
            <a:ext cx="2214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Zala Megyei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  <a:p>
            <a:pPr algn="ctr" eaLnBrk="0" hangingPunct="0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Kormányhivatal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Ív 5"/>
          <p:cNvSpPr/>
          <p:nvPr/>
        </p:nvSpPr>
        <p:spPr>
          <a:xfrm rot="16200000">
            <a:off x="6929438" y="4929188"/>
            <a:ext cx="2500312" cy="2500312"/>
          </a:xfrm>
          <a:prstGeom prst="arc">
            <a:avLst>
              <a:gd name="adj1" fmla="val 15195458"/>
              <a:gd name="adj2" fmla="val 1445843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0" name="Cím 1"/>
          <p:cNvSpPr txBox="1">
            <a:spLocks/>
          </p:cNvSpPr>
          <p:nvPr/>
        </p:nvSpPr>
        <p:spPr bwMode="auto">
          <a:xfrm>
            <a:off x="488408" y="692696"/>
            <a:ext cx="82296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hu-HU" sz="1800" b="1" dirty="0" smtClean="0">
                <a:latin typeface="Century Gothic" pitchFamily="34" charset="0"/>
              </a:rPr>
              <a:t>Jogcímenkénti kifizetés</a:t>
            </a:r>
            <a:endParaRPr lang="hu-HU" sz="1800" b="1" dirty="0">
              <a:latin typeface="Century Gothic" pitchFamily="34" charset="0"/>
            </a:endParaRPr>
          </a:p>
        </p:txBody>
      </p:sp>
      <p:graphicFrame>
        <p:nvGraphicFramePr>
          <p:cNvPr id="8" name="Diagram 7"/>
          <p:cNvGraphicFramePr/>
          <p:nvPr/>
        </p:nvGraphicFramePr>
        <p:xfrm>
          <a:off x="539552" y="1196752"/>
          <a:ext cx="8154317" cy="4649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ím 1"/>
          <p:cNvSpPr txBox="1">
            <a:spLocks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all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Agrár- és vidékfejlesztést támogató főosztály</a:t>
            </a:r>
            <a:endParaRPr kumimoji="0" lang="hu-HU" sz="1800" b="1" i="0" u="none" strike="noStrike" kern="1200" cap="all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1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7929586" y="5429264"/>
            <a:ext cx="285752" cy="61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929438" y="6072188"/>
            <a:ext cx="2214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Zala Megyei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  <a:p>
            <a:pPr algn="ctr" eaLnBrk="0" hangingPunct="0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Kormányhivatal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Ív 5"/>
          <p:cNvSpPr/>
          <p:nvPr/>
        </p:nvSpPr>
        <p:spPr>
          <a:xfrm rot="16200000">
            <a:off x="6929438" y="4929188"/>
            <a:ext cx="2500312" cy="2500312"/>
          </a:xfrm>
          <a:prstGeom prst="arc">
            <a:avLst>
              <a:gd name="adj1" fmla="val 15195458"/>
              <a:gd name="adj2" fmla="val 1445843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0" name="Tartalom helye 2"/>
          <p:cNvSpPr txBox="1">
            <a:spLocks/>
          </p:cNvSpPr>
          <p:nvPr/>
        </p:nvSpPr>
        <p:spPr bwMode="auto">
          <a:xfrm>
            <a:off x="247650" y="922338"/>
            <a:ext cx="8640763" cy="524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3" indent="-285750" algn="ctr" eaLnBrk="1" fontAlgn="auto" hangingPunct="1">
              <a:lnSpc>
                <a:spcPct val="200000"/>
              </a:lnSpc>
              <a:spcAft>
                <a:spcPts val="0"/>
              </a:spcAft>
              <a:buNone/>
              <a:defRPr/>
            </a:pPr>
            <a:r>
              <a:rPr lang="hu-HU" sz="1800" dirty="0" smtClean="0">
                <a:latin typeface="Century Gothic" pitchFamily="34" charset="0"/>
              </a:rPr>
              <a:t>A Magyar Államkincstár nevében eljárva végzi a területi kezelésű helyszíni ellenőrzési feladatokat.</a:t>
            </a:r>
          </a:p>
          <a:p>
            <a:pPr marL="285750" lvl="3" indent="-285750" eaLnBrk="1" fontAlgn="auto" hangingPunct="1">
              <a:lnSpc>
                <a:spcPct val="200000"/>
              </a:lnSpc>
              <a:spcAft>
                <a:spcPts val="0"/>
              </a:spcAft>
              <a:defRPr/>
            </a:pPr>
            <a:endParaRPr lang="hu-HU" sz="1800" dirty="0" smtClean="0">
              <a:latin typeface="Century Gothic" pitchFamily="34" charset="0"/>
            </a:endParaRPr>
          </a:p>
          <a:p>
            <a:pPr marL="0" lvl="8" indent="-285750">
              <a:spcBef>
                <a:spcPts val="0"/>
              </a:spcBef>
              <a:buNone/>
              <a:defRPr/>
            </a:pPr>
            <a:r>
              <a:rPr lang="hu-HU" sz="1800" dirty="0" smtClean="0">
                <a:latin typeface="Century Gothic" pitchFamily="34" charset="0"/>
              </a:rPr>
              <a:t>                     EMGA                                                           EMVA</a:t>
            </a:r>
          </a:p>
          <a:p>
            <a:pPr marL="0" lvl="8" indent="-285750">
              <a:spcBef>
                <a:spcPts val="0"/>
              </a:spcBef>
              <a:buNone/>
              <a:defRPr/>
            </a:pPr>
            <a:r>
              <a:rPr lang="hu-HU" sz="1000" dirty="0" smtClean="0">
                <a:latin typeface="Century Gothic" pitchFamily="34" charset="0"/>
              </a:rPr>
              <a:t>                           Európai Mezőgazdasági                                                                                     Európai Mezőgazdasági</a:t>
            </a:r>
          </a:p>
          <a:p>
            <a:pPr marL="0" lvl="8" indent="-285750">
              <a:spcBef>
                <a:spcPts val="0"/>
              </a:spcBef>
              <a:buNone/>
              <a:defRPr/>
            </a:pPr>
            <a:r>
              <a:rPr lang="hu-HU" sz="1000" dirty="0" smtClean="0">
                <a:latin typeface="Century Gothic" pitchFamily="34" charset="0"/>
              </a:rPr>
              <a:t>                                    Garanciaalap                                                                                               Vidékfejlesztési Alap</a:t>
            </a:r>
          </a:p>
          <a:p>
            <a:pPr marL="285750" lvl="3" indent="-28575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hu-HU" sz="1800" dirty="0" smtClean="0">
                <a:latin typeface="Century Gothic" pitchFamily="34" charset="0"/>
              </a:rPr>
              <a:t>        	</a:t>
            </a:r>
            <a:endParaRPr lang="hu-HU" sz="1000" dirty="0" smtClean="0">
              <a:latin typeface="Century Gothic" pitchFamily="34" charset="0"/>
            </a:endParaRPr>
          </a:p>
          <a:p>
            <a:pPr marL="285750" lvl="3" indent="-2857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hu-HU" sz="1800" dirty="0" smtClean="0">
              <a:latin typeface="Century Gothic" pitchFamily="34" charset="0"/>
            </a:endParaRPr>
          </a:p>
          <a:p>
            <a:pPr marL="285750" lvl="3" indent="-285750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hu-HU" sz="1800" dirty="0" smtClean="0">
                <a:latin typeface="Century Gothic" pitchFamily="34" charset="0"/>
              </a:rPr>
              <a:t>A helyszíni ellenőrzés feladata a tények helyszíni megállapítása, rögzítése, rendszerezése és továbbítása a döntésre jogosult felé.</a:t>
            </a:r>
          </a:p>
          <a:p>
            <a:pPr marL="0" lvl="3" indent="0" eaLnBrk="1" fontAlgn="auto" hangingPunct="1">
              <a:lnSpc>
                <a:spcPct val="20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1800" dirty="0" smtClean="0">
                <a:latin typeface="Century Gothic" pitchFamily="34" charset="0"/>
              </a:rPr>
              <a:t>    </a:t>
            </a:r>
          </a:p>
          <a:p>
            <a:pPr marL="457200" lvl="4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hu-HU" sz="1800" dirty="0" smtClean="0">
              <a:solidFill>
                <a:schemeClr val="bg1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176" name="Kép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5061106"/>
            <a:ext cx="1944216" cy="145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Lekerekített téglalap 14"/>
          <p:cNvSpPr/>
          <p:nvPr/>
        </p:nvSpPr>
        <p:spPr>
          <a:xfrm>
            <a:off x="971600" y="2492896"/>
            <a:ext cx="2088232" cy="8640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Lekerekített téglalap 16"/>
          <p:cNvSpPr/>
          <p:nvPr/>
        </p:nvSpPr>
        <p:spPr>
          <a:xfrm>
            <a:off x="5508104" y="2564904"/>
            <a:ext cx="1944216" cy="8640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22" name="Egyenes összekötő nyíllal 21"/>
          <p:cNvCxnSpPr/>
          <p:nvPr/>
        </p:nvCxnSpPr>
        <p:spPr>
          <a:xfrm flipH="1">
            <a:off x="3131840" y="2060848"/>
            <a:ext cx="648072" cy="57606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gyenes összekötő nyíllal 23"/>
          <p:cNvCxnSpPr/>
          <p:nvPr/>
        </p:nvCxnSpPr>
        <p:spPr>
          <a:xfrm>
            <a:off x="4499992" y="2060848"/>
            <a:ext cx="936104" cy="64807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Kép 24" descr="DSCN222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5049180"/>
            <a:ext cx="1944216" cy="1458162"/>
          </a:xfrm>
          <a:prstGeom prst="rect">
            <a:avLst/>
          </a:prstGeom>
        </p:spPr>
      </p:pic>
      <p:sp>
        <p:nvSpPr>
          <p:cNvPr id="14" name="Cím 1"/>
          <p:cNvSpPr txBox="1">
            <a:spLocks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all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Agrár- és vidékfejlesztést támogató főosztály</a:t>
            </a:r>
            <a:endParaRPr kumimoji="0" lang="hu-HU" sz="1800" b="1" i="0" u="none" strike="noStrike" kern="1200" cap="all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7929586" y="5429264"/>
            <a:ext cx="285752" cy="61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929438" y="6072188"/>
            <a:ext cx="2214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Zala Megyei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  <a:p>
            <a:pPr algn="ctr" eaLnBrk="0" hangingPunct="0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Kormányhivatal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Ív 5"/>
          <p:cNvSpPr/>
          <p:nvPr/>
        </p:nvSpPr>
        <p:spPr>
          <a:xfrm rot="16200000">
            <a:off x="6929438" y="4929188"/>
            <a:ext cx="2500312" cy="2500312"/>
          </a:xfrm>
          <a:prstGeom prst="arc">
            <a:avLst>
              <a:gd name="adj1" fmla="val 15195458"/>
              <a:gd name="adj2" fmla="val 1445843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0" name="Tartalom helye 2"/>
          <p:cNvSpPr txBox="1">
            <a:spLocks/>
          </p:cNvSpPr>
          <p:nvPr/>
        </p:nvSpPr>
        <p:spPr bwMode="auto">
          <a:xfrm>
            <a:off x="247650" y="922338"/>
            <a:ext cx="8640763" cy="524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4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1800" dirty="0" err="1" smtClean="0">
                <a:latin typeface="Century Gothic" pitchFamily="34" charset="0"/>
              </a:rPr>
              <a:t>EMVA-ból</a:t>
            </a:r>
            <a:r>
              <a:rPr lang="hu-HU" sz="1800" dirty="0" smtClean="0">
                <a:latin typeface="Century Gothic" pitchFamily="34" charset="0"/>
              </a:rPr>
              <a:t> finanszírozott beruházások ellenőrzése</a:t>
            </a:r>
          </a:p>
          <a:p>
            <a:pPr marL="457200" lvl="4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hu-HU" sz="1800" dirty="0" smtClean="0">
              <a:latin typeface="Century Gothic" pitchFamily="34" charset="0"/>
            </a:endParaRPr>
          </a:p>
          <a:p>
            <a:pPr marL="0" lvl="4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1800" dirty="0" smtClean="0">
                <a:latin typeface="Century Gothic" pitchFamily="34" charset="0"/>
              </a:rPr>
              <a:t>Támogatási szakasz		Kifizetési szakasz	         Működtetési időszak</a:t>
            </a:r>
          </a:p>
          <a:p>
            <a:pPr marL="0" lvl="4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hu-HU" sz="1800" dirty="0" smtClean="0">
              <a:latin typeface="Century Gothic" pitchFamily="34" charset="0"/>
            </a:endParaRPr>
          </a:p>
          <a:p>
            <a:pPr marL="0" lvl="4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hu-HU" sz="1800" dirty="0" smtClean="0">
              <a:latin typeface="Century Gothic" pitchFamily="34" charset="0"/>
            </a:endParaRPr>
          </a:p>
          <a:p>
            <a:pPr marL="0" lvl="4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1400" dirty="0" smtClean="0">
                <a:latin typeface="Century Gothic" pitchFamily="34" charset="0"/>
              </a:rPr>
              <a:t>       Előzetes                                               Helyszíni                  </a:t>
            </a:r>
            <a:r>
              <a:rPr lang="hu-HU" sz="1400" dirty="0" err="1" smtClean="0">
                <a:latin typeface="Century Gothic" pitchFamily="34" charset="0"/>
              </a:rPr>
              <a:t>Helyszíni</a:t>
            </a:r>
            <a:r>
              <a:rPr lang="hu-HU" sz="1400" dirty="0" smtClean="0">
                <a:latin typeface="Century Gothic" pitchFamily="34" charset="0"/>
              </a:rPr>
              <a:t>                     Utóellenőrzés</a:t>
            </a:r>
          </a:p>
          <a:p>
            <a:pPr marL="0" lvl="4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1400" dirty="0" smtClean="0">
                <a:latin typeface="Century Gothic" pitchFamily="34" charset="0"/>
              </a:rPr>
              <a:t>helyszíni szemle                                           </a:t>
            </a:r>
            <a:r>
              <a:rPr lang="hu-HU" sz="1400" dirty="0" err="1" smtClean="0">
                <a:latin typeface="Century Gothic" pitchFamily="34" charset="0"/>
              </a:rPr>
              <a:t>szemle</a:t>
            </a:r>
            <a:r>
              <a:rPr lang="hu-HU" sz="1400" dirty="0" smtClean="0">
                <a:latin typeface="Century Gothic" pitchFamily="34" charset="0"/>
              </a:rPr>
              <a:t>                  ellenőrzés</a:t>
            </a:r>
          </a:p>
          <a:p>
            <a:pPr marL="0" lvl="4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hu-HU" sz="1400" dirty="0" smtClean="0">
              <a:latin typeface="Century Gothic" pitchFamily="34" charset="0"/>
            </a:endParaRPr>
          </a:p>
          <a:p>
            <a:pPr marL="0" lvl="4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hu-HU" sz="1400" dirty="0" smtClean="0">
              <a:latin typeface="Century Gothic" pitchFamily="34" charset="0"/>
            </a:endParaRPr>
          </a:p>
          <a:p>
            <a:pPr marL="0" lvl="4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1200" dirty="0" smtClean="0">
                <a:latin typeface="Century Gothic" pitchFamily="34" charset="0"/>
              </a:rPr>
              <a:t>Fejlesztés előtti állapot rögzítése                     Minden projektnél       Kérelmek 5 %-a          Kiválasztott ügyfél összes</a:t>
            </a:r>
          </a:p>
          <a:p>
            <a:pPr marL="0" lvl="4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1200" dirty="0" smtClean="0">
                <a:latin typeface="Century Gothic" pitchFamily="34" charset="0"/>
              </a:rPr>
              <a:t>                                                                            legalább egyszer                                                     projektje</a:t>
            </a:r>
          </a:p>
          <a:p>
            <a:pPr marL="0" lvl="4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hu-HU" sz="1200" dirty="0" smtClean="0">
              <a:latin typeface="Century Gothic" pitchFamily="34" charset="0"/>
            </a:endParaRPr>
          </a:p>
          <a:p>
            <a:pPr marL="0" lvl="4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1200" dirty="0" smtClean="0">
                <a:latin typeface="Century Gothic" pitchFamily="34" charset="0"/>
              </a:rPr>
              <a:t>Jellemzően felújítást tartalmazó                       Csak kiválasztott         Minden tételre           Működtetés vizsgálata</a:t>
            </a:r>
          </a:p>
          <a:p>
            <a:pPr marL="0" lvl="4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1200" dirty="0" smtClean="0">
                <a:latin typeface="Century Gothic" pitchFamily="34" charset="0"/>
              </a:rPr>
              <a:t> projekteknél                                                        tételekre                                                          Vállalások teljesülése</a:t>
            </a:r>
          </a:p>
          <a:p>
            <a:pPr marL="0" lvl="4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hu-HU" sz="1200" dirty="0" smtClean="0">
              <a:latin typeface="Century Gothic" pitchFamily="34" charset="0"/>
            </a:endParaRPr>
          </a:p>
          <a:p>
            <a:pPr marL="0" lvl="4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hu-HU" sz="1200" dirty="0" smtClean="0">
              <a:latin typeface="Century Gothic" pitchFamily="34" charset="0"/>
            </a:endParaRPr>
          </a:p>
          <a:p>
            <a:pPr marL="0" lvl="4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1400" dirty="0" smtClean="0">
                <a:latin typeface="Century Gothic" pitchFamily="34" charset="0"/>
              </a:rPr>
              <a:t>2018-ban mintegy 70 helyszíni vizsgálatot tartottunk eddig, de ez a jövőben jelentősen emelkedni fog.</a:t>
            </a:r>
          </a:p>
        </p:txBody>
      </p:sp>
      <p:pic>
        <p:nvPicPr>
          <p:cNvPr id="717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373216"/>
            <a:ext cx="2044265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5373216"/>
            <a:ext cx="1800671" cy="133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Jobbra nyíl 11"/>
          <p:cNvSpPr/>
          <p:nvPr/>
        </p:nvSpPr>
        <p:spPr>
          <a:xfrm>
            <a:off x="2843808" y="1700808"/>
            <a:ext cx="792088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Jobbra nyíl 12"/>
          <p:cNvSpPr/>
          <p:nvPr/>
        </p:nvSpPr>
        <p:spPr>
          <a:xfrm>
            <a:off x="5868144" y="1700808"/>
            <a:ext cx="50405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7" name="Egyenes összekötő nyíllal 16"/>
          <p:cNvCxnSpPr/>
          <p:nvPr/>
        </p:nvCxnSpPr>
        <p:spPr>
          <a:xfrm flipH="1">
            <a:off x="4067944" y="1916832"/>
            <a:ext cx="288032" cy="43204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gyenes összekötő nyíllal 18"/>
          <p:cNvCxnSpPr/>
          <p:nvPr/>
        </p:nvCxnSpPr>
        <p:spPr>
          <a:xfrm>
            <a:off x="5076056" y="1844824"/>
            <a:ext cx="360040" cy="50405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gyenes összekötő nyíllal 20"/>
          <p:cNvCxnSpPr/>
          <p:nvPr/>
        </p:nvCxnSpPr>
        <p:spPr>
          <a:xfrm>
            <a:off x="1115616" y="1916832"/>
            <a:ext cx="0" cy="50405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gyenes összekötő nyíllal 22"/>
          <p:cNvCxnSpPr/>
          <p:nvPr/>
        </p:nvCxnSpPr>
        <p:spPr>
          <a:xfrm>
            <a:off x="7452320" y="1844824"/>
            <a:ext cx="0" cy="50405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Lekerekített téglalap 24"/>
          <p:cNvSpPr/>
          <p:nvPr/>
        </p:nvSpPr>
        <p:spPr>
          <a:xfrm>
            <a:off x="3419872" y="3212976"/>
            <a:ext cx="1656184" cy="10081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6" name="Lekerekített téglalap 25"/>
          <p:cNvSpPr/>
          <p:nvPr/>
        </p:nvSpPr>
        <p:spPr>
          <a:xfrm>
            <a:off x="251520" y="3140968"/>
            <a:ext cx="2520280" cy="108012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7" name="Lekerekített téglalap 26"/>
          <p:cNvSpPr/>
          <p:nvPr/>
        </p:nvSpPr>
        <p:spPr>
          <a:xfrm>
            <a:off x="5148064" y="3212976"/>
            <a:ext cx="1224136" cy="10081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8" name="Lekerekített téglalap 27"/>
          <p:cNvSpPr/>
          <p:nvPr/>
        </p:nvSpPr>
        <p:spPr>
          <a:xfrm>
            <a:off x="6732240" y="3212976"/>
            <a:ext cx="1944216" cy="10081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29" name="Kép 28" descr="DSCN238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1760" y="5373216"/>
            <a:ext cx="1835696" cy="1376772"/>
          </a:xfrm>
          <a:prstGeom prst="rect">
            <a:avLst/>
          </a:prstGeom>
        </p:spPr>
      </p:pic>
      <p:cxnSp>
        <p:nvCxnSpPr>
          <p:cNvPr id="22" name="Egyenes összekötő nyíllal 21"/>
          <p:cNvCxnSpPr/>
          <p:nvPr/>
        </p:nvCxnSpPr>
        <p:spPr>
          <a:xfrm>
            <a:off x="1115616" y="2852936"/>
            <a:ext cx="0" cy="21602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/>
          <p:nvPr/>
        </p:nvCxnSpPr>
        <p:spPr>
          <a:xfrm>
            <a:off x="3995936" y="2924944"/>
            <a:ext cx="0" cy="21602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/>
          <p:nvPr/>
        </p:nvCxnSpPr>
        <p:spPr>
          <a:xfrm>
            <a:off x="5508104" y="2924944"/>
            <a:ext cx="0" cy="21602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nyíllal 31"/>
          <p:cNvCxnSpPr/>
          <p:nvPr/>
        </p:nvCxnSpPr>
        <p:spPr>
          <a:xfrm>
            <a:off x="7452320" y="2636912"/>
            <a:ext cx="0" cy="50405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ím 1"/>
          <p:cNvSpPr txBox="1">
            <a:spLocks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all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Agrár- és vidékfejlesztést támogató főosztály</a:t>
            </a:r>
            <a:endParaRPr kumimoji="0" lang="hu-HU" sz="1800" b="1" i="0" u="none" strike="noStrike" kern="1200" cap="all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7929586" y="5429264"/>
            <a:ext cx="285752" cy="61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929438" y="6072188"/>
            <a:ext cx="2214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Zala Megyei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  <a:p>
            <a:pPr algn="ctr" eaLnBrk="0" hangingPunct="0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Kormányhivatal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Ív 5"/>
          <p:cNvSpPr/>
          <p:nvPr/>
        </p:nvSpPr>
        <p:spPr>
          <a:xfrm rot="16200000">
            <a:off x="6929438" y="4929188"/>
            <a:ext cx="2500312" cy="2500312"/>
          </a:xfrm>
          <a:prstGeom prst="arc">
            <a:avLst>
              <a:gd name="adj1" fmla="val 15195458"/>
              <a:gd name="adj2" fmla="val 1445843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hu-HU" sz="1800" b="1" cap="all" dirty="0" smtClean="0">
                <a:solidFill>
                  <a:srgbClr val="00B0F0"/>
                </a:solidFill>
                <a:latin typeface="Century Gothic" pitchFamily="34" charset="0"/>
              </a:rPr>
              <a:t>Agrár- és vidékfejlesztést támogató főosztály</a:t>
            </a:r>
            <a:endParaRPr lang="hu-HU" sz="1800" b="1" cap="all" dirty="0">
              <a:solidFill>
                <a:srgbClr val="00B0F0"/>
              </a:solidFill>
              <a:latin typeface="Century Gothic" pitchFamily="34" charset="0"/>
            </a:endParaRPr>
          </a:p>
        </p:txBody>
      </p:sp>
      <p:sp>
        <p:nvSpPr>
          <p:cNvPr id="10" name="Cím 1"/>
          <p:cNvSpPr txBox="1">
            <a:spLocks/>
          </p:cNvSpPr>
          <p:nvPr/>
        </p:nvSpPr>
        <p:spPr bwMode="auto">
          <a:xfrm>
            <a:off x="488408" y="2492896"/>
            <a:ext cx="82296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hu-HU" sz="2800" b="1" dirty="0" smtClean="0"/>
              <a:t>Köszönöm a megtisztelő figyelmet!</a:t>
            </a:r>
            <a:endParaRPr lang="hu-HU" sz="2800" b="1" dirty="0"/>
          </a:p>
        </p:txBody>
      </p:sp>
      <p:pic>
        <p:nvPicPr>
          <p:cNvPr id="9" name="Kép 2" descr="kacsi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564417" y="3356992"/>
            <a:ext cx="2231908" cy="2376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6944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7929586" y="5429264"/>
            <a:ext cx="285752" cy="61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929438" y="6072188"/>
            <a:ext cx="2214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Zala Megyei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  <a:p>
            <a:pPr algn="ctr" eaLnBrk="0" hangingPunct="0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Kormányhivatal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Ív 5"/>
          <p:cNvSpPr/>
          <p:nvPr/>
        </p:nvSpPr>
        <p:spPr>
          <a:xfrm rot="16200000">
            <a:off x="6929438" y="4929188"/>
            <a:ext cx="2500312" cy="2500312"/>
          </a:xfrm>
          <a:prstGeom prst="arc">
            <a:avLst>
              <a:gd name="adj1" fmla="val 15195458"/>
              <a:gd name="adj2" fmla="val 1445843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hu-HU" sz="1800" b="1" cap="all" dirty="0" smtClean="0">
                <a:solidFill>
                  <a:srgbClr val="00B0F0"/>
                </a:solidFill>
                <a:latin typeface="Century Gothic" pitchFamily="34" charset="0"/>
              </a:rPr>
              <a:t>Agrár- és vidékfejlesztést támogató főosztály</a:t>
            </a:r>
            <a:endParaRPr lang="hu-HU" sz="1800" b="1" cap="all" dirty="0">
              <a:solidFill>
                <a:srgbClr val="00B0F0"/>
              </a:solidFill>
              <a:latin typeface="Century Gothic" pitchFamily="34" charset="0"/>
            </a:endParaRPr>
          </a:p>
        </p:txBody>
      </p:sp>
      <p:sp>
        <p:nvSpPr>
          <p:cNvPr id="8" name="Tartalom helye 2"/>
          <p:cNvSpPr>
            <a:spLocks noGrp="1"/>
          </p:cNvSpPr>
          <p:nvPr>
            <p:ph idx="1"/>
          </p:nvPr>
        </p:nvSpPr>
        <p:spPr>
          <a:xfrm>
            <a:off x="250825" y="1273175"/>
            <a:ext cx="8640763" cy="5030788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hu-HU" sz="1800" dirty="0" smtClean="0">
                <a:latin typeface="Century Gothic" pitchFamily="34" charset="0"/>
              </a:rPr>
              <a:t>2018. április 3. :  Zalaegerszeg, Munkácsy u. 2.   </a:t>
            </a:r>
          </a:p>
          <a:p>
            <a:pPr>
              <a:lnSpc>
                <a:spcPct val="300000"/>
              </a:lnSpc>
              <a:defRPr/>
            </a:pPr>
            <a:endParaRPr lang="hu-HU" sz="2200" dirty="0" smtClean="0"/>
          </a:p>
          <a:p>
            <a:pPr>
              <a:defRPr/>
            </a:pPr>
            <a:endParaRPr lang="hu-HU" sz="2200" dirty="0" smtClean="0"/>
          </a:p>
          <a:p>
            <a:pPr marL="342900" lvl="3" indent="-342900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hu-HU" sz="1800" dirty="0" smtClean="0">
              <a:solidFill>
                <a:schemeClr val="bg1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3079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796136" y="1700808"/>
            <a:ext cx="288032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Kép 8" descr="Zóna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7" y="2996952"/>
            <a:ext cx="5760640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 descr="ügyféltér_ver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420888"/>
            <a:ext cx="5823800" cy="3275462"/>
          </a:xfrm>
        </p:spPr>
      </p:pic>
      <p:pic>
        <p:nvPicPr>
          <p:cNvPr id="5" name="Kép 4" descr="AVTF_ügyfélfogadá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3861048"/>
            <a:ext cx="3312368" cy="2787440"/>
          </a:xfrm>
          <a:prstGeom prst="rect">
            <a:avLst/>
          </a:prstGeom>
        </p:spPr>
      </p:pic>
      <p:pic>
        <p:nvPicPr>
          <p:cNvPr id="6" name="Kép 5" descr="Ügyfélhívó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980728"/>
            <a:ext cx="2016224" cy="2852936"/>
          </a:xfrm>
          <a:prstGeom prst="rect">
            <a:avLst/>
          </a:prstGeom>
        </p:spPr>
      </p:pic>
      <p:sp>
        <p:nvSpPr>
          <p:cNvPr id="7" name="Téglalap 6"/>
          <p:cNvSpPr/>
          <p:nvPr/>
        </p:nvSpPr>
        <p:spPr>
          <a:xfrm>
            <a:off x="467545" y="1412776"/>
            <a:ext cx="621416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dirty="0" smtClean="0">
                <a:latin typeface="Century Gothic" pitchFamily="34" charset="0"/>
              </a:rPr>
              <a:t>Évente több mint 5 000 megkeresés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dirty="0" smtClean="0">
                <a:latin typeface="Century Gothic" pitchFamily="34" charset="0"/>
              </a:rPr>
              <a:t>Integrált ügyfélszolgálat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endParaRPr lang="hu-HU" dirty="0">
              <a:latin typeface="Century Gothic" pitchFamily="34" charset="0"/>
            </a:endParaRPr>
          </a:p>
        </p:txBody>
      </p:sp>
      <p:sp>
        <p:nvSpPr>
          <p:cNvPr id="9" name="Cím 1"/>
          <p:cNvSpPr txBox="1">
            <a:spLocks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all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Agrár- és vidékfejlesztést támogató főosztály</a:t>
            </a:r>
            <a:endParaRPr kumimoji="0" lang="hu-HU" sz="1800" b="1" i="0" u="none" strike="noStrike" kern="1200" cap="all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ép 10" descr="cards-clipart-access-card-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2996952"/>
            <a:ext cx="3086472" cy="3518520"/>
          </a:xfrm>
          <a:prstGeom prst="rect">
            <a:avLst/>
          </a:prstGeom>
        </p:spPr>
      </p:pic>
      <p:pic>
        <p:nvPicPr>
          <p:cNvPr id="4" name="Kép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7929586" y="5429264"/>
            <a:ext cx="285752" cy="61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929438" y="6072188"/>
            <a:ext cx="2214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Zala Megyei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  <a:p>
            <a:pPr algn="ctr" eaLnBrk="0" hangingPunct="0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Kormányhivatal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Ív 5"/>
          <p:cNvSpPr/>
          <p:nvPr/>
        </p:nvSpPr>
        <p:spPr>
          <a:xfrm rot="16200000">
            <a:off x="6929438" y="4929188"/>
            <a:ext cx="2500312" cy="2500312"/>
          </a:xfrm>
          <a:prstGeom prst="arc">
            <a:avLst>
              <a:gd name="adj1" fmla="val 15195458"/>
              <a:gd name="adj2" fmla="val 1445843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hu-HU" sz="1800" b="1" cap="all" dirty="0" smtClean="0">
                <a:solidFill>
                  <a:srgbClr val="00B0F0"/>
                </a:solidFill>
                <a:latin typeface="Century Gothic" pitchFamily="34" charset="0"/>
              </a:rPr>
              <a:t>Agrár- és vidékfejlesztést támogató főosztály</a:t>
            </a:r>
            <a:endParaRPr lang="hu-HU" sz="1800" b="1" cap="all" dirty="0">
              <a:solidFill>
                <a:srgbClr val="00B0F0"/>
              </a:solidFill>
              <a:latin typeface="Century Gothic" pitchFamily="34" charset="0"/>
            </a:endParaRPr>
          </a:p>
        </p:txBody>
      </p:sp>
      <p:sp>
        <p:nvSpPr>
          <p:cNvPr id="8" name="Tartalom helye 2"/>
          <p:cNvSpPr>
            <a:spLocks noGrp="1"/>
          </p:cNvSpPr>
          <p:nvPr>
            <p:ph idx="1"/>
          </p:nvPr>
        </p:nvSpPr>
        <p:spPr>
          <a:xfrm>
            <a:off x="251619" y="1052736"/>
            <a:ext cx="8640763" cy="5251227"/>
          </a:xfrm>
        </p:spPr>
        <p:txBody>
          <a:bodyPr rtlCol="0">
            <a:normAutofit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hu-HU" sz="2000" b="1" dirty="0" smtClean="0">
                <a:latin typeface="Century Gothic" pitchFamily="34" charset="0"/>
              </a:rPr>
              <a:t>MEGYÉSÍTÉS – 2018.01.01. 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hu-HU" sz="1800" dirty="0" smtClean="0">
                <a:latin typeface="Century Gothic" pitchFamily="34" charset="0"/>
              </a:rPr>
              <a:t>Létszám </a:t>
            </a:r>
            <a:r>
              <a:rPr lang="hu-HU" sz="1800" b="1" dirty="0" smtClean="0">
                <a:latin typeface="Century Gothic" pitchFamily="34" charset="0"/>
              </a:rPr>
              <a:t>: 44 fő</a:t>
            </a:r>
            <a:endParaRPr lang="hu-HU" sz="1800" dirty="0" smtClean="0">
              <a:latin typeface="Century Gothic" pitchFamily="34" charset="0"/>
            </a:endParaRP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hu-HU" sz="1800" dirty="0" smtClean="0">
                <a:latin typeface="Century Gothic" pitchFamily="34" charset="0"/>
              </a:rPr>
              <a:t>Főosztály 3 osztállyal </a:t>
            </a:r>
            <a:r>
              <a:rPr lang="hu-HU" sz="1800" dirty="0">
                <a:latin typeface="Century Gothic" pitchFamily="34" charset="0"/>
              </a:rPr>
              <a:t>látja el a feladatait</a:t>
            </a:r>
            <a:r>
              <a:rPr lang="hu-HU" sz="1800" dirty="0" smtClean="0">
                <a:latin typeface="Century Gothic" pitchFamily="34" charset="0"/>
              </a:rPr>
              <a:t>.</a:t>
            </a:r>
          </a:p>
          <a:p>
            <a:pPr lvl="1" defTabSz="5741988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hu-HU" sz="1600" dirty="0" smtClean="0">
                <a:latin typeface="Century Gothic" pitchFamily="34" charset="0"/>
              </a:rPr>
              <a:t>Mezőgazdasági és Vidékfejlesztési Támogatások Kérelemkezelési Osztálya</a:t>
            </a:r>
          </a:p>
          <a:p>
            <a:pPr lvl="1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hu-HU" sz="1600" dirty="0" smtClean="0">
                <a:latin typeface="Century Gothic" pitchFamily="34" charset="0"/>
              </a:rPr>
              <a:t>Vidékfejlesztési Beruházások Kérelemkezelési Osztálya</a:t>
            </a:r>
          </a:p>
          <a:p>
            <a:pPr lvl="1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hu-HU" sz="1600" dirty="0" smtClean="0">
                <a:latin typeface="Century Gothic" pitchFamily="34" charset="0"/>
              </a:rPr>
              <a:t>Helyszíni Ellenőrzési Osztály.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hu-HU" sz="1800" b="1" dirty="0" smtClean="0">
                <a:latin typeface="Century Gothic" pitchFamily="34" charset="0"/>
              </a:rPr>
              <a:t>Akkreditáció /ISO 27001 – 2018. Felülvizsgálat</a:t>
            </a:r>
          </a:p>
          <a:p>
            <a:pPr lvl="1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hu-HU" sz="1800" dirty="0" smtClean="0">
                <a:latin typeface="Century Gothic" pitchFamily="34" charset="0"/>
              </a:rPr>
              <a:t>Informatikai, Információbiztonsági</a:t>
            </a:r>
          </a:p>
          <a:p>
            <a:pPr lvl="1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hu-HU" sz="1800" dirty="0" smtClean="0">
                <a:latin typeface="Century Gothic" pitchFamily="34" charset="0"/>
              </a:rPr>
              <a:t>Szakmai, humánpolitikai</a:t>
            </a:r>
          </a:p>
          <a:p>
            <a:pPr>
              <a:lnSpc>
                <a:spcPct val="300000"/>
              </a:lnSpc>
              <a:defRPr/>
            </a:pPr>
            <a:endParaRPr lang="hu-HU" sz="2200" dirty="0" smtClean="0"/>
          </a:p>
          <a:p>
            <a:pPr>
              <a:defRPr/>
            </a:pPr>
            <a:endParaRPr lang="hu-HU" sz="2200" dirty="0" smtClean="0"/>
          </a:p>
          <a:p>
            <a:pPr marL="342900" lvl="3" indent="-342900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hu-HU" sz="1800" dirty="0" smtClean="0">
              <a:solidFill>
                <a:schemeClr val="bg1">
                  <a:lumMod val="50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7929586" y="5429264"/>
            <a:ext cx="285752" cy="61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929438" y="6072188"/>
            <a:ext cx="2214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Zala Megyei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  <a:p>
            <a:pPr algn="ctr" eaLnBrk="0" hangingPunct="0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Kormányhivatal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Ív 5"/>
          <p:cNvSpPr/>
          <p:nvPr/>
        </p:nvSpPr>
        <p:spPr>
          <a:xfrm rot="16200000">
            <a:off x="6929438" y="4929188"/>
            <a:ext cx="2500312" cy="2500312"/>
          </a:xfrm>
          <a:prstGeom prst="arc">
            <a:avLst>
              <a:gd name="adj1" fmla="val 15195458"/>
              <a:gd name="adj2" fmla="val 1445843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4103" name="Tartalom helye 2"/>
          <p:cNvSpPr txBox="1">
            <a:spLocks/>
          </p:cNvSpPr>
          <p:nvPr/>
        </p:nvSpPr>
        <p:spPr bwMode="auto">
          <a:xfrm>
            <a:off x="250825" y="1052513"/>
            <a:ext cx="8789988" cy="524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lvl="3" indent="-285750">
              <a:lnSpc>
                <a:spcPct val="200000"/>
              </a:lnSpc>
              <a:spcBef>
                <a:spcPct val="20000"/>
              </a:spcBef>
              <a:buFont typeface="Arial" pitchFamily="34" charset="0"/>
              <a:buChar char="–"/>
              <a:tabLst>
                <a:tab pos="8428038" algn="l"/>
              </a:tabLst>
            </a:pPr>
            <a:r>
              <a:rPr lang="hu-HU" dirty="0">
                <a:latin typeface="Century Gothic" pitchFamily="34" charset="0"/>
              </a:rPr>
              <a:t>Ügyfélnyilvántartással kapcsolatos feladatok ellátása. (Gazdasági társaságok, önkormányzatok, civil szervezetek, kb. 17 000 ügyfél);</a:t>
            </a:r>
          </a:p>
          <a:p>
            <a:pPr marL="285750" lvl="3" indent="-285750">
              <a:lnSpc>
                <a:spcPct val="200000"/>
              </a:lnSpc>
              <a:spcBef>
                <a:spcPct val="20000"/>
              </a:spcBef>
              <a:buFont typeface="Arial" pitchFamily="34" charset="0"/>
              <a:buChar char="–"/>
              <a:tabLst>
                <a:tab pos="8428038" algn="l"/>
              </a:tabLst>
            </a:pPr>
            <a:r>
              <a:rPr lang="hu-HU" dirty="0">
                <a:latin typeface="Century Gothic" pitchFamily="34" charset="0"/>
              </a:rPr>
              <a:t>Mezőgazdasági művelésre alkalmas területekre benyújtott támogatások ügyintézése. </a:t>
            </a:r>
          </a:p>
          <a:p>
            <a:pPr marL="742950" lvl="4" indent="-285750">
              <a:spcBef>
                <a:spcPct val="20000"/>
              </a:spcBef>
              <a:buFont typeface="Arial" pitchFamily="34" charset="0"/>
              <a:buChar char="»"/>
              <a:tabLst>
                <a:tab pos="8428038" algn="l"/>
              </a:tabLst>
            </a:pPr>
            <a:r>
              <a:rPr lang="hu-HU" dirty="0">
                <a:latin typeface="Century Gothic" pitchFamily="34" charset="0"/>
              </a:rPr>
              <a:t>kb. 4 500 gazdálkodó; </a:t>
            </a:r>
          </a:p>
          <a:p>
            <a:pPr marL="742950" lvl="4" indent="-285750">
              <a:spcBef>
                <a:spcPct val="20000"/>
              </a:spcBef>
              <a:buFont typeface="Arial" pitchFamily="34" charset="0"/>
              <a:buChar char="»"/>
              <a:tabLst>
                <a:tab pos="8428038" algn="l"/>
              </a:tabLst>
            </a:pPr>
            <a:r>
              <a:rPr lang="hu-HU" dirty="0">
                <a:latin typeface="Century Gothic" pitchFamily="34" charset="0"/>
              </a:rPr>
              <a:t>140 000 hektár; </a:t>
            </a:r>
          </a:p>
          <a:p>
            <a:pPr marL="742950" lvl="4" indent="-285750">
              <a:spcBef>
                <a:spcPct val="20000"/>
              </a:spcBef>
              <a:buFont typeface="Arial" pitchFamily="34" charset="0"/>
              <a:buChar char="»"/>
              <a:tabLst>
                <a:tab pos="8428038" algn="l"/>
              </a:tabLst>
            </a:pPr>
            <a:r>
              <a:rPr lang="hu-HU" dirty="0">
                <a:latin typeface="Century Gothic" pitchFamily="34" charset="0"/>
              </a:rPr>
              <a:t>12 </a:t>
            </a:r>
            <a:r>
              <a:rPr lang="hu-HU" dirty="0" err="1">
                <a:latin typeface="Century Gothic" pitchFamily="34" charset="0"/>
              </a:rPr>
              <a:t>mrdFt</a:t>
            </a:r>
            <a:r>
              <a:rPr lang="hu-HU" dirty="0">
                <a:latin typeface="Century Gothic" pitchFamily="34" charset="0"/>
              </a:rPr>
              <a:t>.</a:t>
            </a:r>
          </a:p>
          <a:p>
            <a:pPr marL="285750" lvl="3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tabLst>
                <a:tab pos="8428038" algn="l"/>
              </a:tabLst>
            </a:pPr>
            <a:r>
              <a:rPr lang="hu-HU" dirty="0">
                <a:latin typeface="Century Gothic" pitchFamily="34" charset="0"/>
              </a:rPr>
              <a:t>További 30 közvetlen (földalapú, állatalapú) támogatási jogcím kezelése.</a:t>
            </a:r>
          </a:p>
        </p:txBody>
      </p:sp>
      <p:pic>
        <p:nvPicPr>
          <p:cNvPr id="4104" name="Kép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4906963"/>
            <a:ext cx="2246313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Kép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725" y="2781300"/>
            <a:ext cx="2349500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Kép 1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39875" y="4892675"/>
            <a:ext cx="2232025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ím 1"/>
          <p:cNvSpPr txBox="1">
            <a:spLocks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all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Agrár- és vidékfejlesztést támogató főosztály</a:t>
            </a:r>
            <a:endParaRPr kumimoji="0" lang="hu-HU" sz="1800" b="1" i="0" u="none" strike="noStrike" kern="1200" cap="all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7929586" y="5429264"/>
            <a:ext cx="285752" cy="61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929438" y="6072188"/>
            <a:ext cx="2214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Zala Megyei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  <a:p>
            <a:pPr algn="ctr" eaLnBrk="0" hangingPunct="0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Kormányhivatal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Ív 5"/>
          <p:cNvSpPr/>
          <p:nvPr/>
        </p:nvSpPr>
        <p:spPr>
          <a:xfrm rot="16200000">
            <a:off x="6929438" y="4929188"/>
            <a:ext cx="2500312" cy="2500312"/>
          </a:xfrm>
          <a:prstGeom prst="arc">
            <a:avLst>
              <a:gd name="adj1" fmla="val 15195458"/>
              <a:gd name="adj2" fmla="val 1445843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8" name="Tartalom helye 2"/>
          <p:cNvSpPr>
            <a:spLocks noGrp="1"/>
          </p:cNvSpPr>
          <p:nvPr>
            <p:ph idx="1"/>
          </p:nvPr>
        </p:nvSpPr>
        <p:spPr>
          <a:xfrm>
            <a:off x="239713" y="573088"/>
            <a:ext cx="8640762" cy="839688"/>
          </a:xfrm>
        </p:spPr>
        <p:txBody>
          <a:bodyPr rtlCol="0">
            <a:noAutofit/>
          </a:bodyPr>
          <a:lstStyle/>
          <a:p>
            <a:pPr marL="0" lvl="3" indent="0" algn="ctr" eaLnBrk="1" fontAlgn="auto" hangingPunct="1">
              <a:lnSpc>
                <a:spcPct val="150000"/>
              </a:lnSpc>
              <a:spcAft>
                <a:spcPts val="0"/>
              </a:spcAft>
              <a:buNone/>
              <a:defRPr/>
            </a:pPr>
            <a:endParaRPr lang="hu-HU" sz="1800" b="1" dirty="0" smtClean="0">
              <a:latin typeface="Century Gothic" pitchFamily="34" charset="0"/>
            </a:endParaRPr>
          </a:p>
          <a:p>
            <a:pPr marL="0" lvl="3" indent="0" algn="ctr" eaLnBrk="1" fontAlgn="auto" hangingPunct="1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hu-HU" sz="1800" b="1" dirty="0" smtClean="0">
                <a:latin typeface="Century Gothic" pitchFamily="34" charset="0"/>
              </a:rPr>
              <a:t>Területhez vagy állatlétszámhoz kötött jogcímek ellenőrzése (EMGA, EMVA)</a:t>
            </a:r>
          </a:p>
          <a:p>
            <a:pPr marL="0" lvl="3" indent="0" algn="ctr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hu-HU" sz="1800" b="1" dirty="0" smtClean="0">
              <a:solidFill>
                <a:schemeClr val="bg1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0" name="Tartalom helye 2"/>
          <p:cNvSpPr txBox="1">
            <a:spLocks/>
          </p:cNvSpPr>
          <p:nvPr/>
        </p:nvSpPr>
        <p:spPr bwMode="auto">
          <a:xfrm>
            <a:off x="247650" y="922338"/>
            <a:ext cx="8640763" cy="524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3" indent="-28575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hu-HU" sz="1800" dirty="0" smtClean="0">
              <a:solidFill>
                <a:schemeClr val="bg1">
                  <a:lumMod val="50000"/>
                </a:schemeClr>
              </a:solidFill>
              <a:latin typeface="Century Gothic" pitchFamily="34" charset="0"/>
            </a:endParaRPr>
          </a:p>
          <a:p>
            <a:pPr marL="0" lvl="3" indent="-28575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hu-HU" sz="1800" dirty="0" smtClean="0">
              <a:solidFill>
                <a:schemeClr val="bg1">
                  <a:lumMod val="50000"/>
                </a:schemeClr>
              </a:solidFill>
              <a:latin typeface="Century Gothic" pitchFamily="34" charset="0"/>
            </a:endParaRPr>
          </a:p>
          <a:p>
            <a:pPr marL="0" lvl="3" indent="-28575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hu-HU" sz="1800" dirty="0" smtClean="0">
              <a:solidFill>
                <a:schemeClr val="bg1">
                  <a:lumMod val="50000"/>
                </a:schemeClr>
              </a:solidFill>
              <a:latin typeface="Century Gothic" pitchFamily="34" charset="0"/>
            </a:endParaRPr>
          </a:p>
          <a:p>
            <a:pPr marL="0" lvl="3" indent="-285750" eaLnBrk="1" fontAlgn="auto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hu-HU" sz="1600" dirty="0" smtClean="0">
                <a:latin typeface="Century Gothic" pitchFamily="34" charset="0"/>
              </a:rPr>
              <a:t>Területhez kötött jogcímek helyszíni ellenőrzése mindig területméréssel jár együtt.</a:t>
            </a:r>
          </a:p>
          <a:p>
            <a:pPr marL="0" lvl="3" indent="-285750" eaLnBrk="1" fontAlgn="auto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hu-HU" sz="1600" dirty="0" smtClean="0">
                <a:latin typeface="Century Gothic" pitchFamily="34" charset="0"/>
              </a:rPr>
              <a:t>A méréseket GPS technológiával  kampányszerűen végezzük a vegetációs időszakban, a támogatási előleg kifizetését megelőzően.</a:t>
            </a:r>
          </a:p>
          <a:p>
            <a:pPr marL="0" lvl="3" indent="-285750" eaLnBrk="1" fontAlgn="auto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hu-HU" sz="1600" dirty="0" smtClean="0">
                <a:latin typeface="Century Gothic" pitchFamily="34" charset="0"/>
              </a:rPr>
              <a:t>2018. évben a területalapú jogcímekben helyszíni ellenőrzéssel eddig 730 ügyfél érintett, amely 9600 hektár mérését jelenti.</a:t>
            </a:r>
          </a:p>
          <a:p>
            <a:pPr marL="0" lvl="3" indent="-285750" eaLnBrk="1" fontAlgn="auto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hu-HU" sz="1600" dirty="0" smtClean="0">
              <a:latin typeface="Century Gothic" pitchFamily="34" charset="0"/>
            </a:endParaRPr>
          </a:p>
          <a:p>
            <a:pPr marL="0" lvl="3" indent="-285750" eaLnBrk="1" fontAlgn="auto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hu-HU" sz="1600" dirty="0" smtClean="0">
                <a:latin typeface="Century Gothic" pitchFamily="34" charset="0"/>
              </a:rPr>
              <a:t>Állatlétszámhoz kötött támogatás éves átlagban 40 termelőnél van.</a:t>
            </a:r>
          </a:p>
          <a:p>
            <a:pPr marL="0" lvl="3" indent="-285750" eaLnBrk="1" fontAlgn="auto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hu-HU" sz="1600" dirty="0" smtClean="0">
                <a:latin typeface="Century Gothic" pitchFamily="34" charset="0"/>
              </a:rPr>
              <a:t>Juh, kecske és szarvasmarha.</a:t>
            </a:r>
          </a:p>
          <a:p>
            <a:pPr marL="0" lvl="3" indent="-285750" eaLnBrk="1" fontAlgn="auto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hu-HU" sz="1600" dirty="0" smtClean="0">
                <a:latin typeface="Century Gothic" pitchFamily="34" charset="0"/>
              </a:rPr>
              <a:t>Ellenőrzés a kötelező birtokon tartási időszak végén.</a:t>
            </a:r>
          </a:p>
          <a:p>
            <a:pPr marL="0" lvl="3" indent="-285750" eaLnBrk="1" fontAlgn="auto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hu-HU" sz="1600" dirty="0" smtClean="0">
                <a:latin typeface="Century Gothic" pitchFamily="34" charset="0"/>
              </a:rPr>
              <a:t>ENAR adatok, a termelői nyilvántartás és a tényleges állapot összevetése.</a:t>
            </a:r>
          </a:p>
          <a:p>
            <a:pPr marL="457200" lvl="4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hu-HU" sz="1600" dirty="0" smtClean="0">
              <a:latin typeface="Century Gothic" pitchFamily="34" charset="0"/>
            </a:endParaRPr>
          </a:p>
        </p:txBody>
      </p:sp>
      <p:pic>
        <p:nvPicPr>
          <p:cNvPr id="12" name="Kép 11" descr="DSCN22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931786"/>
            <a:ext cx="1800200" cy="1350150"/>
          </a:xfrm>
          <a:prstGeom prst="rect">
            <a:avLst/>
          </a:prstGeom>
        </p:spPr>
      </p:pic>
      <p:pic>
        <p:nvPicPr>
          <p:cNvPr id="13" name="Kép 12" descr="IMG_065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4941168"/>
            <a:ext cx="1824202" cy="1368152"/>
          </a:xfrm>
          <a:prstGeom prst="rect">
            <a:avLst/>
          </a:prstGeom>
        </p:spPr>
      </p:pic>
      <p:pic>
        <p:nvPicPr>
          <p:cNvPr id="14" name="Kép 13" descr="IMG_074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1999" y="4941168"/>
            <a:ext cx="1824203" cy="1368152"/>
          </a:xfrm>
          <a:prstGeom prst="rect">
            <a:avLst/>
          </a:prstGeom>
        </p:spPr>
      </p:pic>
      <p:sp>
        <p:nvSpPr>
          <p:cNvPr id="15" name="Cím 1"/>
          <p:cNvSpPr txBox="1">
            <a:spLocks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all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Agrár- és vidékfejlesztést támogató főosztály</a:t>
            </a:r>
            <a:endParaRPr kumimoji="0" lang="hu-HU" sz="1800" b="1" i="0" u="none" strike="noStrike" kern="1200" cap="all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7929586" y="5429264"/>
            <a:ext cx="285752" cy="61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929438" y="6072188"/>
            <a:ext cx="2214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Zala Megyei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  <a:p>
            <a:pPr algn="ctr" eaLnBrk="0" hangingPunct="0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Kormányhivatal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Ív 5"/>
          <p:cNvSpPr/>
          <p:nvPr/>
        </p:nvSpPr>
        <p:spPr>
          <a:xfrm rot="16200000">
            <a:off x="6929438" y="4929188"/>
            <a:ext cx="2500312" cy="2500312"/>
          </a:xfrm>
          <a:prstGeom prst="arc">
            <a:avLst>
              <a:gd name="adj1" fmla="val 15195458"/>
              <a:gd name="adj2" fmla="val 1445843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hu-HU" sz="1800" b="1" cap="all" dirty="0" smtClean="0">
                <a:solidFill>
                  <a:srgbClr val="00B0F0"/>
                </a:solidFill>
                <a:latin typeface="Century Gothic" pitchFamily="34" charset="0"/>
              </a:rPr>
              <a:t>Agrár- és vidékfejlesztést támogató főosztály</a:t>
            </a:r>
            <a:endParaRPr lang="hu-HU" sz="1800" b="1" cap="all" dirty="0">
              <a:solidFill>
                <a:srgbClr val="00B0F0"/>
              </a:solidFill>
              <a:latin typeface="Century Gothic" pitchFamily="34" charset="0"/>
            </a:endParaRPr>
          </a:p>
        </p:txBody>
      </p:sp>
      <p:sp>
        <p:nvSpPr>
          <p:cNvPr id="10" name="Cím 1"/>
          <p:cNvSpPr txBox="1">
            <a:spLocks/>
          </p:cNvSpPr>
          <p:nvPr/>
        </p:nvSpPr>
        <p:spPr bwMode="auto">
          <a:xfrm>
            <a:off x="488408" y="836712"/>
            <a:ext cx="82296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hu-HU" sz="1800" b="1" dirty="0" smtClean="0">
                <a:latin typeface="Century Gothic" pitchFamily="34" charset="0"/>
              </a:rPr>
              <a:t>Vidékfejlesztési programban részt vevők köre</a:t>
            </a:r>
            <a:endParaRPr lang="hu-HU" sz="1800" b="1" dirty="0">
              <a:latin typeface="Century Gothic" pitchFamily="34" charset="0"/>
            </a:endParaRPr>
          </a:p>
        </p:txBody>
      </p:sp>
      <p:sp>
        <p:nvSpPr>
          <p:cNvPr id="11" name="Tartalom helye 5"/>
          <p:cNvSpPr>
            <a:spLocks noGrp="1"/>
          </p:cNvSpPr>
          <p:nvPr>
            <p:ph sz="half" idx="4294967295"/>
          </p:nvPr>
        </p:nvSpPr>
        <p:spPr>
          <a:xfrm>
            <a:off x="323528" y="1783435"/>
            <a:ext cx="4464496" cy="3951288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hu-HU" sz="1800" b="1" dirty="0" smtClean="0">
                <a:latin typeface="Century Gothic" pitchFamily="34" charset="0"/>
              </a:rPr>
              <a:t>Nem profitorientált szervezetek\személyek:</a:t>
            </a:r>
            <a:endParaRPr lang="hu-HU" sz="1800" b="1" dirty="0">
              <a:latin typeface="Century Gothic" pitchFamily="34" charset="0"/>
            </a:endParaRPr>
          </a:p>
          <a:p>
            <a:pPr>
              <a:lnSpc>
                <a:spcPct val="150000"/>
              </a:lnSpc>
            </a:pPr>
            <a:r>
              <a:rPr lang="hu-HU" sz="1800" dirty="0" smtClean="0">
                <a:latin typeface="Century Gothic" pitchFamily="34" charset="0"/>
              </a:rPr>
              <a:t>Önkormányzatok,</a:t>
            </a:r>
          </a:p>
          <a:p>
            <a:pPr>
              <a:lnSpc>
                <a:spcPct val="150000"/>
              </a:lnSpc>
            </a:pPr>
            <a:r>
              <a:rPr lang="hu-HU" sz="1800" dirty="0" smtClean="0">
                <a:latin typeface="Century Gothic" pitchFamily="34" charset="0"/>
              </a:rPr>
              <a:t>Önkormányzati társulások,</a:t>
            </a:r>
          </a:p>
          <a:p>
            <a:pPr>
              <a:lnSpc>
                <a:spcPct val="150000"/>
              </a:lnSpc>
            </a:pPr>
            <a:r>
              <a:rPr lang="hu-HU" sz="1800" dirty="0" smtClean="0">
                <a:latin typeface="Century Gothic" pitchFamily="34" charset="0"/>
              </a:rPr>
              <a:t>Nonprofit szervezetek,</a:t>
            </a:r>
          </a:p>
          <a:p>
            <a:pPr>
              <a:lnSpc>
                <a:spcPct val="150000"/>
              </a:lnSpc>
            </a:pPr>
            <a:r>
              <a:rPr lang="hu-HU" sz="1800" dirty="0" smtClean="0">
                <a:latin typeface="Century Gothic" pitchFamily="34" charset="0"/>
              </a:rPr>
              <a:t>Egyházi jogi személyek,</a:t>
            </a:r>
          </a:p>
          <a:p>
            <a:pPr>
              <a:lnSpc>
                <a:spcPct val="150000"/>
              </a:lnSpc>
            </a:pPr>
            <a:r>
              <a:rPr lang="hu-HU" sz="1800" dirty="0" smtClean="0">
                <a:latin typeface="Century Gothic" pitchFamily="34" charset="0"/>
              </a:rPr>
              <a:t>Többségi állami tulajdonban álló gazdasági társaság.</a:t>
            </a:r>
            <a:endParaRPr lang="hu-HU" sz="1800" dirty="0">
              <a:latin typeface="Century Gothic" pitchFamily="34" charset="0"/>
            </a:endParaRPr>
          </a:p>
        </p:txBody>
      </p:sp>
      <p:sp>
        <p:nvSpPr>
          <p:cNvPr id="12" name="Tartalom helye 7"/>
          <p:cNvSpPr>
            <a:spLocks noGrp="1"/>
          </p:cNvSpPr>
          <p:nvPr>
            <p:ph sz="quarter" idx="4294967295"/>
          </p:nvPr>
        </p:nvSpPr>
        <p:spPr>
          <a:xfrm>
            <a:off x="4860031" y="1783435"/>
            <a:ext cx="4104457" cy="3951288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hu-HU" sz="1800" b="1" dirty="0">
                <a:latin typeface="Century Gothic" pitchFamily="34" charset="0"/>
              </a:rPr>
              <a:t>Gazdasági </a:t>
            </a:r>
            <a:r>
              <a:rPr lang="hu-HU" sz="1800" b="1" dirty="0" smtClean="0">
                <a:latin typeface="Century Gothic" pitchFamily="34" charset="0"/>
              </a:rPr>
              <a:t>élet szereplői:</a:t>
            </a:r>
            <a:endParaRPr lang="hu-HU" sz="1800" b="1" dirty="0">
              <a:latin typeface="Century Gothic" pitchFamily="34" charset="0"/>
            </a:endParaRPr>
          </a:p>
          <a:p>
            <a:pPr>
              <a:lnSpc>
                <a:spcPct val="150000"/>
              </a:lnSpc>
            </a:pPr>
            <a:r>
              <a:rPr lang="hu-HU" sz="1800" dirty="0" smtClean="0">
                <a:latin typeface="Century Gothic" pitchFamily="34" charset="0"/>
              </a:rPr>
              <a:t>Magánszemélyek,</a:t>
            </a:r>
          </a:p>
          <a:p>
            <a:pPr>
              <a:lnSpc>
                <a:spcPct val="150000"/>
              </a:lnSpc>
            </a:pPr>
            <a:r>
              <a:rPr lang="hu-HU" sz="1800" dirty="0" smtClean="0">
                <a:latin typeface="Century Gothic" pitchFamily="34" charset="0"/>
              </a:rPr>
              <a:t>Mikro-, kis- és középvállalkozások,</a:t>
            </a:r>
          </a:p>
          <a:p>
            <a:pPr>
              <a:lnSpc>
                <a:spcPct val="150000"/>
              </a:lnSpc>
            </a:pPr>
            <a:r>
              <a:rPr lang="hu-HU" sz="1800" dirty="0" smtClean="0">
                <a:latin typeface="Century Gothic" pitchFamily="34" charset="0"/>
              </a:rPr>
              <a:t>Termelői csoport, Termelői értékesítő szervezetek,</a:t>
            </a:r>
          </a:p>
          <a:p>
            <a:pPr>
              <a:lnSpc>
                <a:spcPct val="150000"/>
              </a:lnSpc>
            </a:pPr>
            <a:r>
              <a:rPr lang="hu-HU" sz="1800" dirty="0" smtClean="0">
                <a:latin typeface="Century Gothic" pitchFamily="34" charset="0"/>
              </a:rPr>
              <a:t>Mezőgazdasági termelőnek nem minősülő mikro- és kisvállalkozás.</a:t>
            </a:r>
          </a:p>
          <a:p>
            <a:endParaRPr lang="hu-HU" dirty="0" smtClean="0"/>
          </a:p>
          <a:p>
            <a:endParaRPr lang="hu-HU" dirty="0"/>
          </a:p>
        </p:txBody>
      </p:sp>
    </p:spTree>
    <p:extLst>
      <p:ext uri="{BB962C8B-B14F-4D97-AF65-F5344CB8AC3E}">
        <p14:creationId xmlns="" xmlns:p14="http://schemas.microsoft.com/office/powerpoint/2010/main" val="236696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7929586" y="5429264"/>
            <a:ext cx="285752" cy="61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929438" y="6072188"/>
            <a:ext cx="2214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Zala Megyei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  <a:p>
            <a:pPr algn="ctr" eaLnBrk="0" hangingPunct="0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Kormányhivatal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Ív 5"/>
          <p:cNvSpPr/>
          <p:nvPr/>
        </p:nvSpPr>
        <p:spPr>
          <a:xfrm rot="16200000">
            <a:off x="6929438" y="4929188"/>
            <a:ext cx="2500312" cy="2500312"/>
          </a:xfrm>
          <a:prstGeom prst="arc">
            <a:avLst>
              <a:gd name="adj1" fmla="val 15195458"/>
              <a:gd name="adj2" fmla="val 1445843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0" name="Tartalom helye 2"/>
          <p:cNvSpPr txBox="1">
            <a:spLocks/>
          </p:cNvSpPr>
          <p:nvPr/>
        </p:nvSpPr>
        <p:spPr bwMode="auto">
          <a:xfrm>
            <a:off x="308227" y="780196"/>
            <a:ext cx="8720138" cy="52514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normAutofit fontScale="77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3" indent="0" eaLnBrk="1" fontAlgn="auto" hangingPunct="1">
              <a:lnSpc>
                <a:spcPct val="200000"/>
              </a:lnSpc>
              <a:spcAft>
                <a:spcPts val="0"/>
              </a:spcAft>
              <a:buNone/>
              <a:defRPr/>
            </a:pPr>
            <a:r>
              <a:rPr lang="hu-HU" sz="2300" b="1" dirty="0" smtClean="0">
                <a:latin typeface="Century Gothic" pitchFamily="34" charset="0"/>
              </a:rPr>
              <a:t>Vidékfejlesztési pályázatok:</a:t>
            </a:r>
            <a:r>
              <a:rPr lang="hu-HU" sz="2300" b="1" i="1" dirty="0" smtClean="0">
                <a:latin typeface="Century Gothic" pitchFamily="34" charset="0"/>
              </a:rPr>
              <a:t> </a:t>
            </a:r>
          </a:p>
          <a:p>
            <a:pPr marL="285750" lvl="3" indent="-285750" eaLnBrk="1" fontAlgn="auto" hangingPunct="1">
              <a:lnSpc>
                <a:spcPct val="250000"/>
              </a:lnSpc>
              <a:spcAft>
                <a:spcPts val="0"/>
              </a:spcAft>
              <a:defRPr/>
            </a:pPr>
            <a:r>
              <a:rPr lang="hu-HU" sz="1900" dirty="0" smtClean="0">
                <a:latin typeface="Century Gothic" pitchFamily="34" charset="0"/>
              </a:rPr>
              <a:t>állattartó telep korszerűsítése (ÁTK),</a:t>
            </a:r>
          </a:p>
          <a:p>
            <a:pPr marL="285750" lvl="3" indent="-285750" eaLnBrk="1" fontAlgn="auto" hangingPunct="1">
              <a:lnSpc>
                <a:spcPct val="250000"/>
              </a:lnSpc>
              <a:spcAft>
                <a:spcPts val="0"/>
              </a:spcAft>
              <a:defRPr/>
            </a:pPr>
            <a:r>
              <a:rPr lang="hu-HU" sz="1900" dirty="0" smtClean="0">
                <a:latin typeface="Century Gothic" pitchFamily="34" charset="0"/>
              </a:rPr>
              <a:t>borászat termékfejlesztés,</a:t>
            </a:r>
          </a:p>
          <a:p>
            <a:pPr marL="285750" lvl="3" indent="-285750" eaLnBrk="1" fontAlgn="auto" hangingPunct="1">
              <a:lnSpc>
                <a:spcPct val="250000"/>
              </a:lnSpc>
              <a:spcAft>
                <a:spcPts val="0"/>
              </a:spcAft>
              <a:defRPr/>
            </a:pPr>
            <a:r>
              <a:rPr lang="hu-HU" sz="1900" dirty="0" smtClean="0">
                <a:latin typeface="Century Gothic" pitchFamily="34" charset="0"/>
              </a:rPr>
              <a:t>terménytároló építés, </a:t>
            </a:r>
          </a:p>
          <a:p>
            <a:pPr marL="285750" lvl="3" indent="-285750" eaLnBrk="1" fontAlgn="auto" hangingPunct="1">
              <a:lnSpc>
                <a:spcPct val="250000"/>
              </a:lnSpc>
              <a:spcAft>
                <a:spcPts val="0"/>
              </a:spcAft>
              <a:defRPr/>
            </a:pPr>
            <a:r>
              <a:rPr lang="hu-HU" sz="1900" dirty="0" smtClean="0">
                <a:latin typeface="Century Gothic" pitchFamily="34" charset="0"/>
              </a:rPr>
              <a:t>trágyatárolók </a:t>
            </a:r>
            <a:r>
              <a:rPr lang="hu-HU" sz="1900" dirty="0">
                <a:latin typeface="Century Gothic" pitchFamily="34" charset="0"/>
              </a:rPr>
              <a:t>építése,</a:t>
            </a:r>
          </a:p>
          <a:p>
            <a:pPr marL="285750" lvl="3" indent="-285750" eaLnBrk="1" fontAlgn="auto" hangingPunct="1">
              <a:lnSpc>
                <a:spcPct val="250000"/>
              </a:lnSpc>
              <a:spcAft>
                <a:spcPts val="0"/>
              </a:spcAft>
              <a:defRPr/>
            </a:pPr>
            <a:r>
              <a:rPr lang="hu-HU" sz="1900" dirty="0" smtClean="0">
                <a:latin typeface="Century Gothic" pitchFamily="34" charset="0"/>
              </a:rPr>
              <a:t>mezőgazdasági </a:t>
            </a:r>
            <a:r>
              <a:rPr lang="hu-HU" sz="1900" dirty="0">
                <a:latin typeface="Century Gothic" pitchFamily="34" charset="0"/>
              </a:rPr>
              <a:t>termékek értéknövelése (ÉLIP</a:t>
            </a:r>
            <a:r>
              <a:rPr lang="hu-HU" sz="1900" dirty="0" smtClean="0">
                <a:latin typeface="Century Gothic" pitchFamily="34" charset="0"/>
              </a:rPr>
              <a:t>),</a:t>
            </a:r>
          </a:p>
          <a:p>
            <a:pPr marL="285750" lvl="3" indent="-285750" eaLnBrk="1" fontAlgn="auto" hangingPunct="1">
              <a:lnSpc>
                <a:spcPct val="250000"/>
              </a:lnSpc>
              <a:spcAft>
                <a:spcPts val="0"/>
              </a:spcAft>
              <a:defRPr/>
            </a:pPr>
            <a:r>
              <a:rPr lang="hu-HU" sz="1900" dirty="0" smtClean="0">
                <a:latin typeface="Century Gothic" pitchFamily="34" charset="0"/>
              </a:rPr>
              <a:t>kertészet korszerűsítésének támogatása, </a:t>
            </a:r>
            <a:br>
              <a:rPr lang="hu-HU" sz="1900" dirty="0" smtClean="0">
                <a:latin typeface="Century Gothic" pitchFamily="34" charset="0"/>
              </a:rPr>
            </a:br>
            <a:r>
              <a:rPr lang="hu-HU" sz="1800" dirty="0" smtClean="0">
                <a:latin typeface="Century Gothic" pitchFamily="34" charset="0"/>
              </a:rPr>
              <a:t>(üvegház, gombaház, gyógynövény, ültetvény)</a:t>
            </a:r>
          </a:p>
          <a:p>
            <a:pPr marL="285750" lvl="3" indent="-285750" eaLnBrk="1" fontAlgn="auto" hangingPunct="1">
              <a:lnSpc>
                <a:spcPct val="250000"/>
              </a:lnSpc>
              <a:spcAft>
                <a:spcPts val="0"/>
              </a:spcAft>
              <a:defRPr/>
            </a:pPr>
            <a:r>
              <a:rPr lang="hu-HU" sz="1900" dirty="0" smtClean="0">
                <a:latin typeface="Century Gothic" pitchFamily="34" charset="0"/>
              </a:rPr>
              <a:t>kertészeti gép támogatás.</a:t>
            </a:r>
          </a:p>
          <a:p>
            <a:pPr marL="285750" lvl="3" indent="-285750" eaLnBrk="1" fontAlgn="auto" hangingPunct="1">
              <a:lnSpc>
                <a:spcPct val="250000"/>
              </a:lnSpc>
              <a:spcAft>
                <a:spcPts val="0"/>
              </a:spcAft>
              <a:defRPr/>
            </a:pPr>
            <a:endParaRPr lang="hu-HU" sz="1800" dirty="0">
              <a:latin typeface="Century Gothic" pitchFamily="34" charset="0"/>
            </a:endParaRPr>
          </a:p>
          <a:p>
            <a:pPr marL="457200" lvl="4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hu-HU" sz="1800" dirty="0" smtClean="0">
              <a:solidFill>
                <a:schemeClr val="bg1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5128" name="Kép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25591">
            <a:off x="6306669" y="844841"/>
            <a:ext cx="2301875" cy="13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Kép 1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6523">
            <a:off x="4239483" y="1038876"/>
            <a:ext cx="1887228" cy="1256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96131">
            <a:off x="6388293" y="4125295"/>
            <a:ext cx="2701581" cy="939550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2249">
            <a:off x="4090345" y="2682016"/>
            <a:ext cx="1989992" cy="1022358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04503">
            <a:off x="6112768" y="2285334"/>
            <a:ext cx="2862526" cy="1087760"/>
          </a:xfrm>
          <a:prstGeom prst="rect">
            <a:avLst/>
          </a:prstGeom>
        </p:spPr>
      </p:pic>
      <p:pic>
        <p:nvPicPr>
          <p:cNvPr id="12" name="Kép 11" descr="kertészeti ültetvény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788024" y="4077072"/>
            <a:ext cx="1584176" cy="1030424"/>
          </a:xfrm>
          <a:prstGeom prst="rect">
            <a:avLst/>
          </a:prstGeom>
        </p:spPr>
      </p:pic>
      <p:pic>
        <p:nvPicPr>
          <p:cNvPr id="13" name="Kép 1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 rot="216523">
            <a:off x="4910978" y="5351894"/>
            <a:ext cx="1464833" cy="1095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ím 1"/>
          <p:cNvSpPr txBox="1">
            <a:spLocks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all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Agrár- és vidékfejlesztést támogató főosztály</a:t>
            </a:r>
            <a:endParaRPr kumimoji="0" lang="hu-HU" sz="1800" b="1" i="0" u="none" strike="noStrike" kern="1200" cap="all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7929586" y="5429264"/>
            <a:ext cx="285752" cy="61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929438" y="6072188"/>
            <a:ext cx="2214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Zala Megyei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  <a:p>
            <a:pPr algn="ctr" eaLnBrk="0" hangingPunct="0">
              <a:defRPr/>
            </a:pPr>
            <a:r>
              <a:rPr lang="hu-HU" sz="1200" b="1" dirty="0">
                <a:solidFill>
                  <a:schemeClr val="bg1">
                    <a:lumMod val="75000"/>
                  </a:schemeClr>
                </a:solidFill>
                <a:latin typeface="Trajan Pro" pitchFamily="18" charset="0"/>
                <a:ea typeface="Times New Roman" pitchFamily="18" charset="0"/>
                <a:cs typeface="Times New Roman" pitchFamily="18" charset="0"/>
              </a:rPr>
              <a:t>Kormányhivatal</a:t>
            </a:r>
            <a:endParaRPr lang="hu-HU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Ív 5"/>
          <p:cNvSpPr/>
          <p:nvPr/>
        </p:nvSpPr>
        <p:spPr>
          <a:xfrm rot="16200000">
            <a:off x="6929438" y="4929188"/>
            <a:ext cx="2500312" cy="2500312"/>
          </a:xfrm>
          <a:prstGeom prst="arc">
            <a:avLst>
              <a:gd name="adj1" fmla="val 15195458"/>
              <a:gd name="adj2" fmla="val 1445843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0" name="Tartalom helye 2"/>
          <p:cNvSpPr txBox="1">
            <a:spLocks/>
          </p:cNvSpPr>
          <p:nvPr/>
        </p:nvSpPr>
        <p:spPr bwMode="auto">
          <a:xfrm>
            <a:off x="251520" y="836712"/>
            <a:ext cx="8720138" cy="575395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3" indent="0" eaLnBrk="1" fontAlgn="auto" hangingPunct="1">
              <a:lnSpc>
                <a:spcPct val="200000"/>
              </a:lnSpc>
              <a:spcAft>
                <a:spcPts val="0"/>
              </a:spcAft>
              <a:buNone/>
              <a:defRPr/>
            </a:pPr>
            <a:r>
              <a:rPr lang="hu-HU" sz="1800" b="1" dirty="0" smtClean="0">
                <a:latin typeface="Century Gothic" pitchFamily="34" charset="0"/>
              </a:rPr>
              <a:t>Vidékfejlesztési pályázatok: </a:t>
            </a:r>
          </a:p>
          <a:p>
            <a:pPr marL="285750" lvl="3" indent="-285750" eaLnBrk="1" fontAlgn="auto" hangingPunct="1">
              <a:lnSpc>
                <a:spcPct val="200000"/>
              </a:lnSpc>
              <a:spcAft>
                <a:spcPts val="0"/>
              </a:spcAft>
              <a:defRPr/>
            </a:pPr>
            <a:r>
              <a:rPr lang="hu-HU" sz="1800" dirty="0" smtClean="0">
                <a:latin typeface="Century Gothic" pitchFamily="34" charset="0"/>
              </a:rPr>
              <a:t>településfejlesztés, </a:t>
            </a:r>
          </a:p>
          <a:p>
            <a:pPr marL="285750" lvl="3" indent="-285750" eaLnBrk="1" fontAlgn="auto" hangingPunct="1">
              <a:lnSpc>
                <a:spcPct val="200000"/>
              </a:lnSpc>
              <a:spcAft>
                <a:spcPts val="0"/>
              </a:spcAft>
              <a:defRPr/>
            </a:pPr>
            <a:r>
              <a:rPr lang="hu-HU" sz="1800" dirty="0" smtClean="0">
                <a:latin typeface="Century Gothic" pitchFamily="34" charset="0"/>
              </a:rPr>
              <a:t>helyi piacok, közkonyhák fejlesztése,</a:t>
            </a:r>
          </a:p>
          <a:p>
            <a:pPr marL="285750" lvl="3" indent="-285750" eaLnBrk="1" fontAlgn="auto" hangingPunct="1">
              <a:lnSpc>
                <a:spcPct val="200000"/>
              </a:lnSpc>
              <a:spcAft>
                <a:spcPts val="0"/>
              </a:spcAft>
              <a:defRPr/>
            </a:pPr>
            <a:r>
              <a:rPr lang="hu-HU" sz="1800" dirty="0">
                <a:latin typeface="Century Gothic" pitchFamily="34" charset="0"/>
              </a:rPr>
              <a:t>külterületi utak javítása, </a:t>
            </a:r>
            <a:r>
              <a:rPr lang="hu-HU" sz="1800" dirty="0" smtClean="0">
                <a:latin typeface="Century Gothic" pitchFamily="34" charset="0"/>
              </a:rPr>
              <a:t>karbantartása,</a:t>
            </a:r>
          </a:p>
          <a:p>
            <a:pPr marL="285750" lvl="3" indent="-285750" eaLnBrk="1" fontAlgn="auto" hangingPunct="1">
              <a:lnSpc>
                <a:spcPct val="200000"/>
              </a:lnSpc>
              <a:spcAft>
                <a:spcPts val="0"/>
              </a:spcAft>
              <a:defRPr/>
            </a:pPr>
            <a:r>
              <a:rPr lang="hu-HU" sz="1800" dirty="0" smtClean="0">
                <a:latin typeface="Century Gothic" pitchFamily="34" charset="0"/>
              </a:rPr>
              <a:t>nem mezőgazdasági beruházások ösztönzése(DIVERZ),</a:t>
            </a:r>
            <a:endParaRPr lang="hu-HU" sz="1800" dirty="0">
              <a:latin typeface="Century Gothic" pitchFamily="34" charset="0"/>
            </a:endParaRPr>
          </a:p>
          <a:p>
            <a:pPr marL="285750" lvl="3" indent="-285750" eaLnBrk="1" fontAlgn="auto" hangingPunct="1">
              <a:lnSpc>
                <a:spcPct val="200000"/>
              </a:lnSpc>
              <a:spcAft>
                <a:spcPts val="0"/>
              </a:spcAft>
              <a:defRPr/>
            </a:pPr>
            <a:r>
              <a:rPr lang="hu-HU" sz="1800" dirty="0" smtClean="0">
                <a:latin typeface="Century Gothic" pitchFamily="34" charset="0"/>
              </a:rPr>
              <a:t>mezőgazdasági </a:t>
            </a:r>
            <a:r>
              <a:rPr lang="hu-HU" sz="1800" dirty="0">
                <a:latin typeface="Century Gothic" pitchFamily="34" charset="0"/>
              </a:rPr>
              <a:t>kisüzemek </a:t>
            </a:r>
            <a:r>
              <a:rPr lang="hu-HU" sz="1800" dirty="0" smtClean="0">
                <a:latin typeface="Century Gothic" pitchFamily="34" charset="0"/>
              </a:rPr>
              <a:t>létrehozásának támogatása, </a:t>
            </a:r>
            <a:endParaRPr lang="hu-HU" sz="1800" dirty="0">
              <a:latin typeface="Century Gothic" pitchFamily="34" charset="0"/>
            </a:endParaRPr>
          </a:p>
          <a:p>
            <a:pPr marL="285750" lvl="3" indent="-285750" eaLnBrk="1" fontAlgn="auto" hangingPunct="1">
              <a:lnSpc>
                <a:spcPct val="200000"/>
              </a:lnSpc>
              <a:spcAft>
                <a:spcPts val="0"/>
              </a:spcAft>
              <a:defRPr/>
            </a:pPr>
            <a:r>
              <a:rPr lang="hu-HU" sz="1800" dirty="0" smtClean="0">
                <a:latin typeface="Century Gothic" pitchFamily="34" charset="0"/>
              </a:rPr>
              <a:t>fiatal mezőgazdasági termelők induló támogatása, </a:t>
            </a:r>
            <a:endParaRPr lang="hu-HU" sz="1800" dirty="0">
              <a:latin typeface="Century Gothic" pitchFamily="34" charset="0"/>
            </a:endParaRPr>
          </a:p>
          <a:p>
            <a:pPr marL="285750" lvl="3" indent="-285750" eaLnBrk="1" fontAlgn="auto" hangingPunct="1">
              <a:lnSpc>
                <a:spcPct val="200000"/>
              </a:lnSpc>
              <a:spcAft>
                <a:spcPts val="0"/>
              </a:spcAft>
              <a:defRPr/>
            </a:pPr>
            <a:r>
              <a:rPr lang="hu-HU" sz="1800" dirty="0" smtClean="0">
                <a:latin typeface="Century Gothic" pitchFamily="34" charset="0"/>
              </a:rPr>
              <a:t>erdészeti gépek és technológiák beszerzése.</a:t>
            </a:r>
          </a:p>
          <a:p>
            <a:pPr marL="285750" lvl="3" indent="-285750" eaLnBrk="1" fontAlgn="auto" hangingPunct="1">
              <a:lnSpc>
                <a:spcPct val="200000"/>
              </a:lnSpc>
              <a:spcAft>
                <a:spcPts val="0"/>
              </a:spcAft>
              <a:defRPr/>
            </a:pPr>
            <a:endParaRPr lang="hu-HU" sz="1800" dirty="0" smtClean="0">
              <a:latin typeface="Century Gothic" pitchFamily="34" charset="0"/>
            </a:endParaRPr>
          </a:p>
          <a:p>
            <a:pPr marL="285750" lvl="3" indent="-285750" eaLnBrk="1" fontAlgn="auto" hangingPunct="1">
              <a:lnSpc>
                <a:spcPct val="200000"/>
              </a:lnSpc>
              <a:spcAft>
                <a:spcPts val="0"/>
              </a:spcAft>
              <a:defRPr/>
            </a:pPr>
            <a:endParaRPr lang="hu-HU" sz="1800" dirty="0">
              <a:latin typeface="Century Gothic" pitchFamily="34" charset="0"/>
            </a:endParaRPr>
          </a:p>
          <a:p>
            <a:pPr marL="457200" lvl="4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hu-HU" sz="1800" dirty="0" smtClean="0">
              <a:solidFill>
                <a:schemeClr val="bg1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0808218">
            <a:off x="4716791" y="1015509"/>
            <a:ext cx="1662408" cy="82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35164">
            <a:off x="4684198" y="2162179"/>
            <a:ext cx="1245963" cy="934472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0399">
            <a:off x="6284854" y="2229994"/>
            <a:ext cx="1553304" cy="970815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462424">
            <a:off x="7432043" y="3241486"/>
            <a:ext cx="1558083" cy="876422"/>
          </a:xfrm>
          <a:prstGeom prst="rect">
            <a:avLst/>
          </a:prstGeom>
        </p:spPr>
      </p:pic>
      <p:pic>
        <p:nvPicPr>
          <p:cNvPr id="13" name="Kép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60837">
            <a:off x="6933739" y="4283807"/>
            <a:ext cx="1528916" cy="764458"/>
          </a:xfrm>
          <a:prstGeom prst="rect">
            <a:avLst/>
          </a:prstGeom>
        </p:spPr>
      </p:pic>
      <p:pic>
        <p:nvPicPr>
          <p:cNvPr id="14" name="Kép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69267">
            <a:off x="6112849" y="5056222"/>
            <a:ext cx="1130745" cy="777388"/>
          </a:xfrm>
          <a:prstGeom prst="rect">
            <a:avLst/>
          </a:prstGeom>
        </p:spPr>
      </p:pic>
      <p:pic>
        <p:nvPicPr>
          <p:cNvPr id="17" name="Kép 16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462424">
            <a:off x="7144010" y="1081246"/>
            <a:ext cx="1558083" cy="876421"/>
          </a:xfrm>
          <a:prstGeom prst="rect">
            <a:avLst/>
          </a:prstGeom>
        </p:spPr>
      </p:pic>
      <p:sp>
        <p:nvSpPr>
          <p:cNvPr id="18" name="Cím 1"/>
          <p:cNvSpPr txBox="1">
            <a:spLocks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all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Agrár- és vidékfejlesztést támogató főosztály</a:t>
            </a:r>
            <a:endParaRPr kumimoji="0" lang="hu-HU" sz="1800" b="1" i="0" u="none" strike="noStrike" kern="1200" cap="all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05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2920</TotalTime>
  <Words>768</Words>
  <Application>Microsoft Office PowerPoint</Application>
  <PresentationFormat>Diavetítés a képernyőre (4:3 oldalarány)</PresentationFormat>
  <Paragraphs>185</Paragraphs>
  <Slides>18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18</vt:i4>
      </vt:variant>
    </vt:vector>
  </HeadingPairs>
  <TitlesOfParts>
    <vt:vector size="19" baseType="lpstr">
      <vt:lpstr>Office-téma</vt:lpstr>
      <vt:lpstr>Agrár- és vidékfejlesztést támogató főosztály</vt:lpstr>
      <vt:lpstr>Agrár- és vidékfejlesztést támogató főosztály</vt:lpstr>
      <vt:lpstr>3. dia</vt:lpstr>
      <vt:lpstr>Agrár- és vidékfejlesztést támogató főosztály</vt:lpstr>
      <vt:lpstr>5. dia</vt:lpstr>
      <vt:lpstr>6. dia</vt:lpstr>
      <vt:lpstr>Agrár- és vidékfejlesztést támogató főosztály</vt:lpstr>
      <vt:lpstr>8. dia</vt:lpstr>
      <vt:lpstr>9. dia</vt:lpstr>
      <vt:lpstr>10. dia</vt:lpstr>
      <vt:lpstr>11. dia</vt:lpstr>
      <vt:lpstr>Agrár- és vidékfejlesztést támogató főosztály</vt:lpstr>
      <vt:lpstr>Agrár- és vidékfejlesztést támogató főosztály</vt:lpstr>
      <vt:lpstr>Agrár- és vidékfejlesztést támogató főosztály</vt:lpstr>
      <vt:lpstr>15. dia</vt:lpstr>
      <vt:lpstr>16. dia</vt:lpstr>
      <vt:lpstr>17. dia</vt:lpstr>
      <vt:lpstr>Agrár- és vidékfejlesztést támogató főosztály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Tájékoztató a területi államigazgatás helyzetéről, a belső integrációról és a Zala Megyei Kormányhivatal ingatlanfejlesztéseiről</dc:title>
  <dc:creator>horvath.viktoria</dc:creator>
  <cp:lastModifiedBy>gergaly.norbert</cp:lastModifiedBy>
  <cp:revision>218</cp:revision>
  <cp:lastPrinted>2017-11-23T12:00:30Z</cp:lastPrinted>
  <dcterms:created xsi:type="dcterms:W3CDTF">2017-03-13T14:54:08Z</dcterms:created>
  <dcterms:modified xsi:type="dcterms:W3CDTF">2018-08-29T09:25:15Z</dcterms:modified>
</cp:coreProperties>
</file>